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5" r:id="rId1"/>
  </p:sldMasterIdLst>
  <p:notesMasterIdLst>
    <p:notesMasterId r:id="rId33"/>
  </p:notesMasterIdLst>
  <p:sldIdLst>
    <p:sldId id="256" r:id="rId2"/>
    <p:sldId id="306" r:id="rId3"/>
    <p:sldId id="259" r:id="rId4"/>
    <p:sldId id="302" r:id="rId5"/>
    <p:sldId id="257" r:id="rId6"/>
    <p:sldId id="303" r:id="rId7"/>
    <p:sldId id="305" r:id="rId8"/>
    <p:sldId id="307" r:id="rId9"/>
    <p:sldId id="308" r:id="rId10"/>
    <p:sldId id="309" r:id="rId11"/>
    <p:sldId id="310" r:id="rId12"/>
    <p:sldId id="312" r:id="rId13"/>
    <p:sldId id="280" r:id="rId14"/>
    <p:sldId id="304" r:id="rId15"/>
    <p:sldId id="284" r:id="rId16"/>
    <p:sldId id="281" r:id="rId17"/>
    <p:sldId id="289" r:id="rId18"/>
    <p:sldId id="290" r:id="rId19"/>
    <p:sldId id="291" r:id="rId20"/>
    <p:sldId id="293" r:id="rId21"/>
    <p:sldId id="294" r:id="rId22"/>
    <p:sldId id="295" r:id="rId23"/>
    <p:sldId id="296" r:id="rId24"/>
    <p:sldId id="287" r:id="rId25"/>
    <p:sldId id="311" r:id="rId26"/>
    <p:sldId id="285" r:id="rId27"/>
    <p:sldId id="297" r:id="rId28"/>
    <p:sldId id="282" r:id="rId29"/>
    <p:sldId id="298" r:id="rId30"/>
    <p:sldId id="299" r:id="rId31"/>
    <p:sldId id="300" r:id="rId32"/>
  </p:sldIdLst>
  <p:sldSz cx="18288000" cy="10287000"/>
  <p:notesSz cx="6858000" cy="9144000"/>
  <p:embeddedFontLst>
    <p:embeddedFont>
      <p:font typeface="Bahnschrift Condensed" panose="020B0502040204020203" pitchFamily="34" charset="0"/>
      <p:regular r:id="rId34"/>
      <p:bold r:id="rId35"/>
    </p:embeddedFont>
    <p:embeddedFont>
      <p:font typeface="Calibri" panose="020F0502020204030204" pitchFamily="34" charset="0"/>
      <p:regular r:id="rId36"/>
      <p:bold r:id="rId37"/>
      <p:italic r:id="rId38"/>
      <p:boldItalic r:id="rId39"/>
    </p:embeddedFont>
    <p:embeddedFont>
      <p:font typeface="Podkova" panose="020B0604020202020204" charset="-18"/>
      <p:regular r:id="rId40"/>
      <p:bold r:id="rId41"/>
    </p:embeddedFont>
    <p:embeddedFont>
      <p:font typeface="Ubuntu" panose="020B0604020202020204" charset="0"/>
      <p:regular r:id="rId42"/>
      <p:bold r:id="rId43"/>
      <p:italic r:id="rId44"/>
      <p:boldItalic r:id="rId4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91D6E5F-A2A6-4014-8538-0B95A044339D}" v="463" dt="2023-11-27T19:46:06.645"/>
    <p1510:client id="{80F9B3FD-AC02-4375-8283-6748FAC95776}" v="34" dt="2023-11-28T08:08:22.418"/>
  </p1510:revLst>
</p1510:revInfo>
</file>

<file path=ppt/tableStyles.xml><?xml version="1.0" encoding="utf-8"?>
<a:tblStyleLst xmlns:a="http://schemas.openxmlformats.org/drawingml/2006/main" def="{5A33B137-F87D-4E7E-8B33-7C31B7B1535C}">
  <a:tblStyle styleId="{5A33B137-F87D-4E7E-8B33-7C31B7B1535C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182" autoAdjust="0"/>
    <p:restoredTop sz="94660"/>
  </p:normalViewPr>
  <p:slideViewPr>
    <p:cSldViewPr snapToGrid="0">
      <p:cViewPr varScale="1">
        <p:scale>
          <a:sx n="71" d="100"/>
          <a:sy n="71" d="100"/>
        </p:scale>
        <p:origin x="900" y="108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6.fntdata"/><Relationship Id="rId21" Type="http://schemas.openxmlformats.org/officeDocument/2006/relationships/slide" Target="slides/slide20.xml"/><Relationship Id="rId34" Type="http://schemas.openxmlformats.org/officeDocument/2006/relationships/font" Target="fonts/font1.fntdata"/><Relationship Id="rId42" Type="http://schemas.openxmlformats.org/officeDocument/2006/relationships/font" Target="fonts/font9.fntdata"/><Relationship Id="rId47" Type="http://schemas.openxmlformats.org/officeDocument/2006/relationships/viewProps" Target="viewProps.xml"/><Relationship Id="rId50" Type="http://schemas.microsoft.com/office/2016/11/relationships/changesInfo" Target="changesInfos/changesInfo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font" Target="fonts/font12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3.fntdata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2.fntdata"/><Relationship Id="rId43" Type="http://schemas.openxmlformats.org/officeDocument/2006/relationships/font" Target="fonts/font10.fntdata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microsoft.com/office/2015/10/relationships/revisionInfo" Target="revisionInfo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5.fntdata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homino Shonis" userId="2c4817aaf092deca" providerId="LiveId" clId="{80F9B3FD-AC02-4375-8283-6748FAC95776}"/>
    <pc:docChg chg="undo custSel addSld delSld modSld sldOrd">
      <pc:chgData name="Thomino Shonis" userId="2c4817aaf092deca" providerId="LiveId" clId="{80F9B3FD-AC02-4375-8283-6748FAC95776}" dt="2023-11-28T08:11:34.652" v="826" actId="1076"/>
      <pc:docMkLst>
        <pc:docMk/>
      </pc:docMkLst>
      <pc:sldChg chg="addSp modSp mod">
        <pc:chgData name="Thomino Shonis" userId="2c4817aaf092deca" providerId="LiveId" clId="{80F9B3FD-AC02-4375-8283-6748FAC95776}" dt="2023-11-28T08:11:34.652" v="826" actId="1076"/>
        <pc:sldMkLst>
          <pc:docMk/>
          <pc:sldMk cId="0" sldId="257"/>
        </pc:sldMkLst>
        <pc:spChg chg="add mod">
          <ac:chgData name="Thomino Shonis" userId="2c4817aaf092deca" providerId="LiveId" clId="{80F9B3FD-AC02-4375-8283-6748FAC95776}" dt="2023-11-28T08:11:34.652" v="826" actId="1076"/>
          <ac:spMkLst>
            <pc:docMk/>
            <pc:sldMk cId="0" sldId="257"/>
            <ac:spMk id="8" creationId="{0000397D-B585-23A1-382C-FA511FA91029}"/>
          </ac:spMkLst>
        </pc:spChg>
        <pc:spChg chg="mod">
          <ac:chgData name="Thomino Shonis" userId="2c4817aaf092deca" providerId="LiveId" clId="{80F9B3FD-AC02-4375-8283-6748FAC95776}" dt="2023-11-28T08:03:55.792" v="473" actId="403"/>
          <ac:spMkLst>
            <pc:docMk/>
            <pc:sldMk cId="0" sldId="257"/>
            <ac:spMk id="130" creationId="{00000000-0000-0000-0000-000000000000}"/>
          </ac:spMkLst>
        </pc:spChg>
        <pc:picChg chg="add mod">
          <ac:chgData name="Thomino Shonis" userId="2c4817aaf092deca" providerId="LiveId" clId="{80F9B3FD-AC02-4375-8283-6748FAC95776}" dt="2023-11-28T07:42:17.156" v="207" actId="1076"/>
          <ac:picMkLst>
            <pc:docMk/>
            <pc:sldMk cId="0" sldId="257"/>
            <ac:picMk id="6" creationId="{30A5E769-27E1-2883-A806-668E90D455AB}"/>
          </ac:picMkLst>
        </pc:picChg>
      </pc:sldChg>
      <pc:sldChg chg="addSp modSp mod ord">
        <pc:chgData name="Thomino Shonis" userId="2c4817aaf092deca" providerId="LiveId" clId="{80F9B3FD-AC02-4375-8283-6748FAC95776}" dt="2023-11-28T08:04:01.348" v="474" actId="403"/>
        <pc:sldMkLst>
          <pc:docMk/>
          <pc:sldMk cId="0" sldId="259"/>
        </pc:sldMkLst>
        <pc:spChg chg="mod">
          <ac:chgData name="Thomino Shonis" userId="2c4817aaf092deca" providerId="LiveId" clId="{80F9B3FD-AC02-4375-8283-6748FAC95776}" dt="2023-11-28T08:04:01.348" v="474" actId="403"/>
          <ac:spMkLst>
            <pc:docMk/>
            <pc:sldMk cId="0" sldId="259"/>
            <ac:spMk id="223" creationId="{00000000-0000-0000-0000-000000000000}"/>
          </ac:spMkLst>
        </pc:spChg>
        <pc:picChg chg="add mod">
          <ac:chgData name="Thomino Shonis" userId="2c4817aaf092deca" providerId="LiveId" clId="{80F9B3FD-AC02-4375-8283-6748FAC95776}" dt="2023-11-28T08:02:49.430" v="458" actId="1076"/>
          <ac:picMkLst>
            <pc:docMk/>
            <pc:sldMk cId="0" sldId="259"/>
            <ac:picMk id="6" creationId="{B138F23C-5D85-A116-5FCA-4655691476C9}"/>
          </ac:picMkLst>
        </pc:picChg>
      </pc:sldChg>
      <pc:sldChg chg="addSp delSp modSp add del mod ord">
        <pc:chgData name="Thomino Shonis" userId="2c4817aaf092deca" providerId="LiveId" clId="{80F9B3FD-AC02-4375-8283-6748FAC95776}" dt="2023-11-28T08:08:25.418" v="725" actId="47"/>
        <pc:sldMkLst>
          <pc:docMk/>
          <pc:sldMk cId="2356431449" sldId="301"/>
        </pc:sldMkLst>
        <pc:spChg chg="add del">
          <ac:chgData name="Thomino Shonis" userId="2c4817aaf092deca" providerId="LiveId" clId="{80F9B3FD-AC02-4375-8283-6748FAC95776}" dt="2023-11-28T08:00:16.096" v="410" actId="22"/>
          <ac:spMkLst>
            <pc:docMk/>
            <pc:sldMk cId="2356431449" sldId="301"/>
            <ac:spMk id="8" creationId="{7BA10263-4D6F-71FE-5EAF-4D3413B0825D}"/>
          </ac:spMkLst>
        </pc:spChg>
        <pc:spChg chg="add mod">
          <ac:chgData name="Thomino Shonis" userId="2c4817aaf092deca" providerId="LiveId" clId="{80F9B3FD-AC02-4375-8283-6748FAC95776}" dt="2023-11-28T08:06:16.041" v="589" actId="1076"/>
          <ac:spMkLst>
            <pc:docMk/>
            <pc:sldMk cId="2356431449" sldId="301"/>
            <ac:spMk id="9" creationId="{37AB0707-252A-FC7F-EFE3-2204A4956AD4}"/>
          </ac:spMkLst>
        </pc:spChg>
        <pc:spChg chg="add del mod">
          <ac:chgData name="Thomino Shonis" userId="2c4817aaf092deca" providerId="LiveId" clId="{80F9B3FD-AC02-4375-8283-6748FAC95776}" dt="2023-11-28T08:03:37.381" v="471"/>
          <ac:spMkLst>
            <pc:docMk/>
            <pc:sldMk cId="2356431449" sldId="301"/>
            <ac:spMk id="10" creationId="{3BA734B6-4F68-1DCB-6E3F-FF50C8B36C17}"/>
          </ac:spMkLst>
        </pc:spChg>
        <pc:spChg chg="add del mod">
          <ac:chgData name="Thomino Shonis" userId="2c4817aaf092deca" providerId="LiveId" clId="{80F9B3FD-AC02-4375-8283-6748FAC95776}" dt="2023-11-28T08:06:47.130" v="611"/>
          <ac:spMkLst>
            <pc:docMk/>
            <pc:sldMk cId="2356431449" sldId="301"/>
            <ac:spMk id="11" creationId="{E1C37E0F-8131-EB81-B21A-D1FC50A8D6B8}"/>
          </ac:spMkLst>
        </pc:spChg>
        <pc:spChg chg="del mod">
          <ac:chgData name="Thomino Shonis" userId="2c4817aaf092deca" providerId="LiveId" clId="{80F9B3FD-AC02-4375-8283-6748FAC95776}" dt="2023-11-28T08:03:25.469" v="468" actId="478"/>
          <ac:spMkLst>
            <pc:docMk/>
            <pc:sldMk cId="2356431449" sldId="301"/>
            <ac:spMk id="87" creationId="{00000000-0000-0000-0000-000000000000}"/>
          </ac:spMkLst>
        </pc:spChg>
        <pc:spChg chg="del mod">
          <ac:chgData name="Thomino Shonis" userId="2c4817aaf092deca" providerId="LiveId" clId="{80F9B3FD-AC02-4375-8283-6748FAC95776}" dt="2023-11-28T08:02:23.083" v="446"/>
          <ac:spMkLst>
            <pc:docMk/>
            <pc:sldMk cId="2356431449" sldId="301"/>
            <ac:spMk id="130" creationId="{00000000-0000-0000-0000-000000000000}"/>
          </ac:spMkLst>
        </pc:spChg>
        <pc:picChg chg="del">
          <ac:chgData name="Thomino Shonis" userId="2c4817aaf092deca" providerId="LiveId" clId="{80F9B3FD-AC02-4375-8283-6748FAC95776}" dt="2023-11-28T08:02:23.083" v="444" actId="478"/>
          <ac:picMkLst>
            <pc:docMk/>
            <pc:sldMk cId="2356431449" sldId="301"/>
            <ac:picMk id="6" creationId="{30A5E769-27E1-2883-A806-668E90D455AB}"/>
          </ac:picMkLst>
        </pc:picChg>
        <pc:picChg chg="add mod">
          <ac:chgData name="Thomino Shonis" userId="2c4817aaf092deca" providerId="LiveId" clId="{80F9B3FD-AC02-4375-8283-6748FAC95776}" dt="2023-11-28T08:02:33.626" v="451" actId="1076"/>
          <ac:picMkLst>
            <pc:docMk/>
            <pc:sldMk cId="2356431449" sldId="301"/>
            <ac:picMk id="1026" creationId="{CFAAE27D-93CE-DF62-300B-90404A209FE8}"/>
          </ac:picMkLst>
        </pc:picChg>
      </pc:sldChg>
      <pc:sldChg chg="addSp delSp modSp add mod ord">
        <pc:chgData name="Thomino Shonis" userId="2c4817aaf092deca" providerId="LiveId" clId="{80F9B3FD-AC02-4375-8283-6748FAC95776}" dt="2023-11-28T08:11:14.207" v="810" actId="14100"/>
        <pc:sldMkLst>
          <pc:docMk/>
          <pc:sldMk cId="2336192120" sldId="302"/>
        </pc:sldMkLst>
        <pc:spChg chg="add del">
          <ac:chgData name="Thomino Shonis" userId="2c4817aaf092deca" providerId="LiveId" clId="{80F9B3FD-AC02-4375-8283-6748FAC95776}" dt="2023-11-28T08:06:07.209" v="586" actId="22"/>
          <ac:spMkLst>
            <pc:docMk/>
            <pc:sldMk cId="2336192120" sldId="302"/>
            <ac:spMk id="8" creationId="{CF166718-52AA-C29F-1DD8-99A16FE77780}"/>
          </ac:spMkLst>
        </pc:spChg>
        <pc:spChg chg="add mod">
          <ac:chgData name="Thomino Shonis" userId="2c4817aaf092deca" providerId="LiveId" clId="{80F9B3FD-AC02-4375-8283-6748FAC95776}" dt="2023-11-28T08:11:14.207" v="810" actId="14100"/>
          <ac:spMkLst>
            <pc:docMk/>
            <pc:sldMk cId="2336192120" sldId="302"/>
            <ac:spMk id="10" creationId="{38B464AB-F58E-18A3-1E3B-7777C066E1BC}"/>
          </ac:spMkLst>
        </pc:spChg>
        <pc:spChg chg="mod">
          <ac:chgData name="Thomino Shonis" userId="2c4817aaf092deca" providerId="LiveId" clId="{80F9B3FD-AC02-4375-8283-6748FAC95776}" dt="2023-11-28T08:10:34.525" v="804" actId="1076"/>
          <ac:spMkLst>
            <pc:docMk/>
            <pc:sldMk cId="2336192120" sldId="302"/>
            <ac:spMk id="87" creationId="{00000000-0000-0000-0000-000000000000}"/>
          </ac:spMkLst>
        </pc:spChg>
        <pc:spChg chg="mod">
          <ac:chgData name="Thomino Shonis" userId="2c4817aaf092deca" providerId="LiveId" clId="{80F9B3FD-AC02-4375-8283-6748FAC95776}" dt="2023-11-28T08:10:39.346" v="805" actId="1076"/>
          <ac:spMkLst>
            <pc:docMk/>
            <pc:sldMk cId="2336192120" sldId="302"/>
            <ac:spMk id="130" creationId="{00000000-0000-0000-0000-000000000000}"/>
          </ac:spMkLst>
        </pc:spChg>
        <pc:picChg chg="mod">
          <ac:chgData name="Thomino Shonis" userId="2c4817aaf092deca" providerId="LiveId" clId="{80F9B3FD-AC02-4375-8283-6748FAC95776}" dt="2023-11-28T08:08:18.453" v="723" actId="1076"/>
          <ac:picMkLst>
            <pc:docMk/>
            <pc:sldMk cId="2336192120" sldId="302"/>
            <ac:picMk id="6" creationId="{30A5E769-27E1-2883-A806-668E90D455AB}"/>
          </ac:picMkLst>
        </pc:picChg>
        <pc:picChg chg="add mod">
          <ac:chgData name="Thomino Shonis" userId="2c4817aaf092deca" providerId="LiveId" clId="{80F9B3FD-AC02-4375-8283-6748FAC95776}" dt="2023-11-28T08:08:22.418" v="724"/>
          <ac:picMkLst>
            <pc:docMk/>
            <pc:sldMk cId="2336192120" sldId="302"/>
            <ac:picMk id="11" creationId="{F168B062-F25E-8F52-48DD-7DAB387E2FA3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8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9808409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Napěťové fluktuace jsou krátkodobé změny napětí v elektrickém systému, které mohou být způsobeny různými faktory v distribuční síti elektrické energie.</a:t>
            </a:r>
            <a:endParaRPr dirty="0"/>
          </a:p>
        </p:txBody>
      </p:sp>
      <p:sp>
        <p:nvSpPr>
          <p:cNvPr id="85" name="Google Shape;8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3469985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8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7048261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6" name="Google Shape;326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9579682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6" name="Google Shape;326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8715275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" name="Google Shape;20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5712135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8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1542118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8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37554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8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2144686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8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548426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6" name="Google Shape;326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1668945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8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1804782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8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4435182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8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4951622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8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7914308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6" name="Google Shape;326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8377742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6" name="Google Shape;326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4329862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" name="Google Shape;20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3358617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8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967468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8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9050249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8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824657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" name="Google Shape;20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8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5073215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8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806807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8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216111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Optimum 450 - 600 W</a:t>
            </a:r>
            <a:endParaRPr dirty="0"/>
          </a:p>
        </p:txBody>
      </p:sp>
      <p:sp>
        <p:nvSpPr>
          <p:cNvPr id="85" name="Google Shape;8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8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094356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8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268572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8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609873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8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069939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3"/>
          <p:cNvSpPr txBox="1">
            <a:spLocks noGrp="1"/>
          </p:cNvSpPr>
          <p:nvPr>
            <p:ph type="ctrTitle"/>
          </p:nvPr>
        </p:nvSpPr>
        <p:spPr>
          <a:xfrm>
            <a:off x="4209800" y="1116550"/>
            <a:ext cx="9399300" cy="14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Cuprum"/>
              <a:buNone/>
              <a:defRPr sz="6000" b="1">
                <a:solidFill>
                  <a:schemeClr val="lt1"/>
                </a:solidFill>
                <a:latin typeface="Cuprum"/>
                <a:ea typeface="Cuprum"/>
                <a:cs typeface="Cuprum"/>
                <a:sym typeface="Cupr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" name="Google Shape;12;p3"/>
          <p:cNvSpPr txBox="1">
            <a:spLocks noGrp="1"/>
          </p:cNvSpPr>
          <p:nvPr>
            <p:ph type="subTitle" idx="1"/>
          </p:nvPr>
        </p:nvSpPr>
        <p:spPr>
          <a:xfrm>
            <a:off x="3448700" y="2652925"/>
            <a:ext cx="10160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Ubuntu"/>
              <a:buNone/>
              <a:defRPr b="1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4"/>
          <p:cNvSpPr txBox="1">
            <a:spLocks noGrp="1"/>
          </p:cNvSpPr>
          <p:nvPr>
            <p:ph type="title"/>
          </p:nvPr>
        </p:nvSpPr>
        <p:spPr>
          <a:xfrm>
            <a:off x="3085975" y="1264500"/>
            <a:ext cx="11074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4"/>
          <p:cNvSpPr txBox="1">
            <a:spLocks noGrp="1"/>
          </p:cNvSpPr>
          <p:nvPr>
            <p:ph type="body" idx="1"/>
          </p:nvPr>
        </p:nvSpPr>
        <p:spPr>
          <a:xfrm>
            <a:off x="5402425" y="3109325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b="0"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b="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b="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b="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b="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b="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b="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b="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b="0"/>
            </a:lvl9pPr>
          </a:lstStyle>
          <a:p>
            <a:endParaRPr/>
          </a:p>
        </p:txBody>
      </p:sp>
      <p:sp>
        <p:nvSpPr>
          <p:cNvPr id="16" name="Google Shape;16;p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5"/>
          <p:cNvSpPr txBox="1">
            <a:spLocks noGrp="1"/>
          </p:cNvSpPr>
          <p:nvPr>
            <p:ph type="body" idx="1"/>
          </p:nvPr>
        </p:nvSpPr>
        <p:spPr>
          <a:xfrm>
            <a:off x="5038775" y="3572036"/>
            <a:ext cx="7772400" cy="284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SzPts val="2000"/>
              <a:buNone/>
              <a:defRPr sz="2000"/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SzPts val="2000"/>
              <a:buNone/>
              <a:defRPr sz="2000"/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SzPts val="2000"/>
              <a:buNone/>
              <a:defRPr sz="2000"/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SzPts val="2000"/>
              <a:buNone/>
              <a:defRPr/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SzPts val="2000"/>
              <a:buNone/>
              <a:defRPr/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SzPts val="2000"/>
              <a:buNone/>
              <a:defRPr/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SzPts val="2000"/>
              <a:buNone/>
              <a:defRPr/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SzPts val="2000"/>
              <a:buNone/>
              <a:defRPr/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5"/>
          <p:cNvSpPr txBox="1">
            <a:spLocks noGrp="1"/>
          </p:cNvSpPr>
          <p:nvPr>
            <p:ph type="title"/>
          </p:nvPr>
        </p:nvSpPr>
        <p:spPr>
          <a:xfrm>
            <a:off x="3085975" y="1264500"/>
            <a:ext cx="11074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6"/>
          <p:cNvSpPr txBox="1">
            <a:spLocks noGrp="1"/>
          </p:cNvSpPr>
          <p:nvPr>
            <p:ph type="body" idx="1"/>
          </p:nvPr>
        </p:nvSpPr>
        <p:spPr>
          <a:xfrm>
            <a:off x="4367950" y="3628575"/>
            <a:ext cx="4038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22" name="Google Shape;22;p6"/>
          <p:cNvSpPr txBox="1">
            <a:spLocks noGrp="1"/>
          </p:cNvSpPr>
          <p:nvPr>
            <p:ph type="body" idx="2"/>
          </p:nvPr>
        </p:nvSpPr>
        <p:spPr>
          <a:xfrm>
            <a:off x="8558950" y="3628575"/>
            <a:ext cx="4038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23" name="Google Shape;23;p6"/>
          <p:cNvSpPr txBox="1">
            <a:spLocks noGrp="1"/>
          </p:cNvSpPr>
          <p:nvPr>
            <p:ph type="title"/>
          </p:nvPr>
        </p:nvSpPr>
        <p:spPr>
          <a:xfrm>
            <a:off x="3085975" y="1264500"/>
            <a:ext cx="11074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7"/>
          <p:cNvSpPr txBox="1">
            <a:spLocks noGrp="1"/>
          </p:cNvSpPr>
          <p:nvPr>
            <p:ph type="title"/>
          </p:nvPr>
        </p:nvSpPr>
        <p:spPr>
          <a:xfrm>
            <a:off x="3085975" y="1264500"/>
            <a:ext cx="11074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8"/>
          <p:cNvSpPr>
            <a:spLocks noGrp="1"/>
          </p:cNvSpPr>
          <p:nvPr>
            <p:ph type="pic" idx="2"/>
          </p:nvPr>
        </p:nvSpPr>
        <p:spPr>
          <a:xfrm>
            <a:off x="8905806" y="2057400"/>
            <a:ext cx="8125500" cy="6094200"/>
          </a:xfrm>
          <a:prstGeom prst="rect">
            <a:avLst/>
          </a:prstGeom>
          <a:noFill/>
          <a:ln>
            <a:noFill/>
          </a:ln>
        </p:spPr>
      </p:sp>
      <p:sp>
        <p:nvSpPr>
          <p:cNvPr id="28" name="Google Shape;28;p8"/>
          <p:cNvSpPr txBox="1">
            <a:spLocks noGrp="1"/>
          </p:cNvSpPr>
          <p:nvPr>
            <p:ph type="title"/>
          </p:nvPr>
        </p:nvSpPr>
        <p:spPr>
          <a:xfrm>
            <a:off x="976450" y="2140775"/>
            <a:ext cx="60102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8"/>
          <p:cNvSpPr txBox="1">
            <a:spLocks noGrp="1"/>
          </p:cNvSpPr>
          <p:nvPr>
            <p:ph type="body" idx="1"/>
          </p:nvPr>
        </p:nvSpPr>
        <p:spPr>
          <a:xfrm>
            <a:off x="1236100" y="4407475"/>
            <a:ext cx="4038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t="-75854" b="-75844"/>
            </a:stretch>
          </a:blipFill>
          <a:ln>
            <a:noFill/>
          </a:ln>
        </p:spPr>
      </p:sp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4092075" y="1069763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0"/>
              <a:buFont typeface="Cuprum"/>
              <a:buNone/>
              <a:defRPr sz="7000" b="1" i="0" u="none" strike="noStrike" cap="none">
                <a:solidFill>
                  <a:schemeClr val="lt1"/>
                </a:solidFill>
                <a:latin typeface="Cuprum"/>
                <a:ea typeface="Cuprum"/>
                <a:cs typeface="Cuprum"/>
                <a:sym typeface="Cupr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body" idx="1"/>
          </p:nvPr>
        </p:nvSpPr>
        <p:spPr>
          <a:xfrm>
            <a:off x="5694500" y="4034275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3200"/>
              <a:buChar char="•"/>
              <a:defRPr sz="3200" i="0" u="none" strike="noStrike" cap="none">
                <a:solidFill>
                  <a:schemeClr val="lt1"/>
                </a:solidFill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Char char="–"/>
              <a:defRPr sz="2800" i="0" u="none" strike="noStrike" cap="none">
                <a:solidFill>
                  <a:schemeClr val="lt1"/>
                </a:solidFill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 sz="2400" i="0" u="none" strike="noStrike" cap="none">
                <a:solidFill>
                  <a:schemeClr val="lt1"/>
                </a:solidFill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Char char="–"/>
              <a:defRPr sz="2000" i="0" u="none" strike="noStrike" cap="none">
                <a:solidFill>
                  <a:schemeClr val="lt1"/>
                </a:solidFill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Char char="»"/>
              <a:defRPr sz="2000" i="0" u="none" strike="noStrike" cap="none">
                <a:solidFill>
                  <a:schemeClr val="lt1"/>
                </a:solidFill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 i="0" u="none" strike="noStrike" cap="none">
                <a:solidFill>
                  <a:schemeClr val="lt1"/>
                </a:solidFill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 i="0" u="none" strike="noStrike" cap="none">
                <a:solidFill>
                  <a:schemeClr val="lt1"/>
                </a:solidFill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 i="0" u="none" strike="noStrike" cap="none">
                <a:solidFill>
                  <a:schemeClr val="lt1"/>
                </a:solidFill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 i="0" u="none" strike="noStrike" cap="none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1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1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10.png"/><Relationship Id="rId4" Type="http://schemas.openxmlformats.org/officeDocument/2006/relationships/image" Target="../media/image3.png"/><Relationship Id="rId9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1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10.png"/><Relationship Id="rId4" Type="http://schemas.openxmlformats.org/officeDocument/2006/relationships/image" Target="../media/image3.png"/><Relationship Id="rId9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1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1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18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hyperlink" Target="https://old.pf.jcu.cz/stru/katedry/fyzika/prof/Tesar/diplomky/pruvodce_hw/komponenty/zakladni/skrin-zdroj/skrin-popis.htm" TargetMode="Externa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www.hd.cz/rady/druhy-skrini.php" TargetMode="External"/><Relationship Id="rId5" Type="http://schemas.openxmlformats.org/officeDocument/2006/relationships/hyperlink" Target="https://www.levnapc.cz/typy-chlazeni-stolnich-pocitacu.html" TargetMode="External"/><Relationship Id="rId4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1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1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1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1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9"/>
          <p:cNvSpPr/>
          <p:nvPr/>
        </p:nvSpPr>
        <p:spPr>
          <a:xfrm>
            <a:off x="57481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t="-75855" b="-75855"/>
            </a:stretch>
          </a:blipFill>
          <a:ln>
            <a:noFill/>
          </a:ln>
        </p:spPr>
        <p:txBody>
          <a:bodyPr/>
          <a:lstStyle/>
          <a:p>
            <a:endParaRPr lang="cs-CZ" dirty="0"/>
          </a:p>
        </p:txBody>
      </p:sp>
      <p:grpSp>
        <p:nvGrpSpPr>
          <p:cNvPr id="36" name="Google Shape;36;p9"/>
          <p:cNvGrpSpPr/>
          <p:nvPr/>
        </p:nvGrpSpPr>
        <p:grpSpPr>
          <a:xfrm rot="10800000">
            <a:off x="8975074" y="9010026"/>
            <a:ext cx="337852" cy="337852"/>
            <a:chOff x="0" y="0"/>
            <a:chExt cx="812800" cy="812800"/>
          </a:xfrm>
        </p:grpSpPr>
        <p:sp>
          <p:nvSpPr>
            <p:cNvPr id="37" name="Google Shape;37;p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5271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9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9" name="Google Shape;39;p9"/>
          <p:cNvGrpSpPr/>
          <p:nvPr/>
        </p:nvGrpSpPr>
        <p:grpSpPr>
          <a:xfrm rot="10800000">
            <a:off x="4916056" y="9286875"/>
            <a:ext cx="337852" cy="337852"/>
            <a:chOff x="0" y="0"/>
            <a:chExt cx="812800" cy="812800"/>
          </a:xfrm>
        </p:grpSpPr>
        <p:sp>
          <p:nvSpPr>
            <p:cNvPr id="40" name="Google Shape;40;p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5271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9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2" name="Google Shape;42;p9"/>
          <p:cNvSpPr/>
          <p:nvPr/>
        </p:nvSpPr>
        <p:spPr>
          <a:xfrm rot="-5400000">
            <a:off x="1076325" y="8405961"/>
            <a:ext cx="1526932" cy="1526932"/>
          </a:xfrm>
          <a:custGeom>
            <a:avLst/>
            <a:gdLst/>
            <a:ahLst/>
            <a:cxnLst/>
            <a:rect l="l" t="t" r="r" b="b"/>
            <a:pathLst>
              <a:path w="1526932" h="1526932" extrusionOk="0">
                <a:moveTo>
                  <a:pt x="0" y="0"/>
                </a:moveTo>
                <a:lnTo>
                  <a:pt x="1526932" y="0"/>
                </a:lnTo>
                <a:lnTo>
                  <a:pt x="1526932" y="1526932"/>
                </a:lnTo>
                <a:lnTo>
                  <a:pt x="0" y="152693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cs-CZ"/>
          </a:p>
        </p:txBody>
      </p:sp>
      <p:cxnSp>
        <p:nvCxnSpPr>
          <p:cNvPr id="43" name="Google Shape;43;p9"/>
          <p:cNvCxnSpPr/>
          <p:nvPr/>
        </p:nvCxnSpPr>
        <p:spPr>
          <a:xfrm>
            <a:off x="2482834" y="9398651"/>
            <a:ext cx="2602148" cy="0"/>
          </a:xfrm>
          <a:prstGeom prst="straightConnector1">
            <a:avLst/>
          </a:prstGeom>
          <a:noFill/>
          <a:ln w="123825" cap="flat" cmpd="sng">
            <a:solidFill>
              <a:srgbClr val="5271FF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44" name="Google Shape;44;p9"/>
          <p:cNvCxnSpPr/>
          <p:nvPr/>
        </p:nvCxnSpPr>
        <p:spPr>
          <a:xfrm>
            <a:off x="2416351" y="8952876"/>
            <a:ext cx="3960584" cy="0"/>
          </a:xfrm>
          <a:prstGeom prst="straightConnector1">
            <a:avLst/>
          </a:prstGeom>
          <a:noFill/>
          <a:ln w="123825" cap="flat" cmpd="sng">
            <a:solidFill>
              <a:srgbClr val="5271FF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45" name="Google Shape;45;p9"/>
          <p:cNvCxnSpPr/>
          <p:nvPr/>
        </p:nvCxnSpPr>
        <p:spPr>
          <a:xfrm>
            <a:off x="9149008" y="7505682"/>
            <a:ext cx="0" cy="1673270"/>
          </a:xfrm>
          <a:prstGeom prst="straightConnector1">
            <a:avLst/>
          </a:prstGeom>
          <a:noFill/>
          <a:ln w="104775" cap="flat" cmpd="sng">
            <a:solidFill>
              <a:srgbClr val="5271FF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46" name="Google Shape;46;p9"/>
          <p:cNvGrpSpPr/>
          <p:nvPr/>
        </p:nvGrpSpPr>
        <p:grpSpPr>
          <a:xfrm>
            <a:off x="7236718" y="6560887"/>
            <a:ext cx="3814562" cy="1020604"/>
            <a:chOff x="0" y="-57150"/>
            <a:chExt cx="1732544" cy="463550"/>
          </a:xfrm>
        </p:grpSpPr>
        <p:sp>
          <p:nvSpPr>
            <p:cNvPr id="47" name="Google Shape;47;p9"/>
            <p:cNvSpPr/>
            <p:nvPr/>
          </p:nvSpPr>
          <p:spPr>
            <a:xfrm>
              <a:off x="0" y="0"/>
              <a:ext cx="1732544" cy="406400"/>
            </a:xfrm>
            <a:custGeom>
              <a:avLst/>
              <a:gdLst/>
              <a:ahLst/>
              <a:cxnLst/>
              <a:rect l="l" t="t" r="r" b="b"/>
              <a:pathLst>
                <a:path w="1732544" h="406400" extrusionOk="0">
                  <a:moveTo>
                    <a:pt x="1529344" y="0"/>
                  </a:moveTo>
                  <a:cubicBezTo>
                    <a:pt x="1641568" y="0"/>
                    <a:pt x="1732544" y="90976"/>
                    <a:pt x="1732544" y="203200"/>
                  </a:cubicBezTo>
                  <a:cubicBezTo>
                    <a:pt x="1732544" y="315424"/>
                    <a:pt x="1641568" y="406400"/>
                    <a:pt x="1529344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5271FF"/>
            </a:solidFill>
            <a:ln w="47625" cap="sq" cmpd="sng">
              <a:solidFill>
                <a:srgbClr val="5271FF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9"/>
            <p:cNvSpPr txBox="1"/>
            <p:nvPr/>
          </p:nvSpPr>
          <p:spPr>
            <a:xfrm>
              <a:off x="0" y="-57150"/>
              <a:ext cx="812800" cy="4635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2575" tIns="62575" rIns="62575" bIns="62575" anchor="ctr" anchorCtr="0">
              <a:noAutofit/>
            </a:bodyPr>
            <a:lstStyle/>
            <a:p>
              <a:pPr marL="0" marR="0" lvl="0" indent="0" algn="ctr" rtl="0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9" name="Google Shape;49;p9"/>
          <p:cNvGrpSpPr/>
          <p:nvPr/>
        </p:nvGrpSpPr>
        <p:grpSpPr>
          <a:xfrm rot="10800000">
            <a:off x="6208009" y="8722037"/>
            <a:ext cx="337852" cy="337852"/>
            <a:chOff x="0" y="0"/>
            <a:chExt cx="812800" cy="812800"/>
          </a:xfrm>
        </p:grpSpPr>
        <p:sp>
          <p:nvSpPr>
            <p:cNvPr id="50" name="Google Shape;50;p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5271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9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cxnSp>
        <p:nvCxnSpPr>
          <p:cNvPr id="52" name="Google Shape;52;p9"/>
          <p:cNvCxnSpPr/>
          <p:nvPr/>
        </p:nvCxnSpPr>
        <p:spPr>
          <a:xfrm rot="10800000">
            <a:off x="17818624" y="1028700"/>
            <a:ext cx="52388" cy="8150252"/>
          </a:xfrm>
          <a:prstGeom prst="straightConnector1">
            <a:avLst/>
          </a:prstGeom>
          <a:noFill/>
          <a:ln w="104775" cap="flat" cmpd="sng">
            <a:solidFill>
              <a:srgbClr val="5271FF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53" name="Google Shape;53;p9"/>
          <p:cNvGrpSpPr/>
          <p:nvPr/>
        </p:nvGrpSpPr>
        <p:grpSpPr>
          <a:xfrm rot="10800000">
            <a:off x="17702085" y="2517786"/>
            <a:ext cx="337852" cy="337852"/>
            <a:chOff x="0" y="0"/>
            <a:chExt cx="812800" cy="812800"/>
          </a:xfrm>
        </p:grpSpPr>
        <p:sp>
          <p:nvSpPr>
            <p:cNvPr id="54" name="Google Shape;54;p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5271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9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cxnSp>
        <p:nvCxnSpPr>
          <p:cNvPr id="56" name="Google Shape;56;p9"/>
          <p:cNvCxnSpPr/>
          <p:nvPr/>
        </p:nvCxnSpPr>
        <p:spPr>
          <a:xfrm>
            <a:off x="2416351" y="9178952"/>
            <a:ext cx="15304784" cy="0"/>
          </a:xfrm>
          <a:prstGeom prst="straightConnector1">
            <a:avLst/>
          </a:prstGeom>
          <a:noFill/>
          <a:ln w="123825" cap="flat" cmpd="sng">
            <a:solidFill>
              <a:srgbClr val="5271FF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57" name="Google Shape;57;p9"/>
          <p:cNvGrpSpPr/>
          <p:nvPr/>
        </p:nvGrpSpPr>
        <p:grpSpPr>
          <a:xfrm rot="10800000">
            <a:off x="17702085" y="6892365"/>
            <a:ext cx="337852" cy="337852"/>
            <a:chOff x="0" y="0"/>
            <a:chExt cx="812800" cy="812800"/>
          </a:xfrm>
        </p:grpSpPr>
        <p:sp>
          <p:nvSpPr>
            <p:cNvPr id="58" name="Google Shape;58;p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5271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9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0" name="Google Shape;60;p9"/>
          <p:cNvGrpSpPr/>
          <p:nvPr/>
        </p:nvGrpSpPr>
        <p:grpSpPr>
          <a:xfrm rot="10800000">
            <a:off x="17649697" y="9010026"/>
            <a:ext cx="337852" cy="337852"/>
            <a:chOff x="0" y="0"/>
            <a:chExt cx="812800" cy="812800"/>
          </a:xfrm>
        </p:grpSpPr>
        <p:sp>
          <p:nvSpPr>
            <p:cNvPr id="61" name="Google Shape;61;p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5271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9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3" name="Google Shape;63;p9"/>
          <p:cNvSpPr/>
          <p:nvPr/>
        </p:nvSpPr>
        <p:spPr>
          <a:xfrm rot="-5400000">
            <a:off x="8541811" y="265234"/>
            <a:ext cx="1526932" cy="1526932"/>
          </a:xfrm>
          <a:custGeom>
            <a:avLst/>
            <a:gdLst/>
            <a:ahLst/>
            <a:cxnLst/>
            <a:rect l="l" t="t" r="r" b="b"/>
            <a:pathLst>
              <a:path w="1526932" h="1526932" extrusionOk="0">
                <a:moveTo>
                  <a:pt x="0" y="0"/>
                </a:moveTo>
                <a:lnTo>
                  <a:pt x="1526932" y="0"/>
                </a:lnTo>
                <a:lnTo>
                  <a:pt x="1526932" y="1526932"/>
                </a:lnTo>
                <a:lnTo>
                  <a:pt x="0" y="152693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cs-CZ"/>
          </a:p>
        </p:txBody>
      </p:sp>
      <p:cxnSp>
        <p:nvCxnSpPr>
          <p:cNvPr id="64" name="Google Shape;64;p9"/>
          <p:cNvCxnSpPr/>
          <p:nvPr/>
        </p:nvCxnSpPr>
        <p:spPr>
          <a:xfrm rot="10800000">
            <a:off x="9963968" y="807386"/>
            <a:ext cx="5312951" cy="0"/>
          </a:xfrm>
          <a:prstGeom prst="straightConnector1">
            <a:avLst/>
          </a:prstGeom>
          <a:noFill/>
          <a:ln w="104775" cap="flat" cmpd="sng">
            <a:solidFill>
              <a:srgbClr val="5271FF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65" name="Google Shape;65;p9"/>
          <p:cNvCxnSpPr/>
          <p:nvPr/>
        </p:nvCxnSpPr>
        <p:spPr>
          <a:xfrm>
            <a:off x="9401967" y="1028700"/>
            <a:ext cx="8469044" cy="0"/>
          </a:xfrm>
          <a:prstGeom prst="straightConnector1">
            <a:avLst/>
          </a:prstGeom>
          <a:noFill/>
          <a:ln w="104775" cap="flat" cmpd="sng">
            <a:solidFill>
              <a:srgbClr val="5271FF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66" name="Google Shape;66;p9"/>
          <p:cNvGrpSpPr/>
          <p:nvPr/>
        </p:nvGrpSpPr>
        <p:grpSpPr>
          <a:xfrm rot="10800000">
            <a:off x="17649697" y="859774"/>
            <a:ext cx="337852" cy="337852"/>
            <a:chOff x="0" y="0"/>
            <a:chExt cx="812800" cy="812800"/>
          </a:xfrm>
        </p:grpSpPr>
        <p:sp>
          <p:nvSpPr>
            <p:cNvPr id="67" name="Google Shape;67;p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5271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9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9" name="Google Shape;69;p9"/>
          <p:cNvGrpSpPr/>
          <p:nvPr/>
        </p:nvGrpSpPr>
        <p:grpSpPr>
          <a:xfrm rot="10800000">
            <a:off x="15107993" y="586073"/>
            <a:ext cx="337852" cy="337852"/>
            <a:chOff x="0" y="0"/>
            <a:chExt cx="812800" cy="812800"/>
          </a:xfrm>
        </p:grpSpPr>
        <p:sp>
          <p:nvSpPr>
            <p:cNvPr id="70" name="Google Shape;70;p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5271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9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2" name="Google Shape;72;p9"/>
          <p:cNvGrpSpPr/>
          <p:nvPr/>
        </p:nvGrpSpPr>
        <p:grpSpPr>
          <a:xfrm rot="10800000">
            <a:off x="9899817" y="1132264"/>
            <a:ext cx="337852" cy="337852"/>
            <a:chOff x="0" y="0"/>
            <a:chExt cx="812800" cy="812800"/>
          </a:xfrm>
        </p:grpSpPr>
        <p:sp>
          <p:nvSpPr>
            <p:cNvPr id="73" name="Google Shape;73;p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5271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9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5" name="Google Shape;75;p9"/>
          <p:cNvSpPr txBox="1"/>
          <p:nvPr/>
        </p:nvSpPr>
        <p:spPr>
          <a:xfrm>
            <a:off x="7620010" y="6643265"/>
            <a:ext cx="3045596" cy="8624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3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4311" dirty="0">
                <a:solidFill>
                  <a:srgbClr val="FFFFFF"/>
                </a:solidFill>
                <a:latin typeface="Podkova"/>
                <a:sym typeface="Podkova"/>
              </a:rPr>
              <a:t>Douša, Shon</a:t>
            </a:r>
            <a:endParaRPr lang="en-US" dirty="0"/>
          </a:p>
        </p:txBody>
      </p:sp>
      <p:grpSp>
        <p:nvGrpSpPr>
          <p:cNvPr id="76" name="Google Shape;76;p9"/>
          <p:cNvGrpSpPr/>
          <p:nvPr/>
        </p:nvGrpSpPr>
        <p:grpSpPr>
          <a:xfrm>
            <a:off x="-1828012" y="859774"/>
            <a:ext cx="4070784" cy="1526932"/>
            <a:chOff x="0" y="0"/>
            <a:chExt cx="5427713" cy="2035910"/>
          </a:xfrm>
        </p:grpSpPr>
        <p:sp>
          <p:nvSpPr>
            <p:cNvPr id="77" name="Google Shape;77;p9"/>
            <p:cNvSpPr/>
            <p:nvPr/>
          </p:nvSpPr>
          <p:spPr>
            <a:xfrm rot="5400000">
              <a:off x="3391803" y="0"/>
              <a:ext cx="2035910" cy="2035910"/>
            </a:xfrm>
            <a:custGeom>
              <a:avLst/>
              <a:gdLst/>
              <a:ahLst/>
              <a:cxnLst/>
              <a:rect l="l" t="t" r="r" b="b"/>
              <a:pathLst>
                <a:path w="2035910" h="2035910" extrusionOk="0">
                  <a:moveTo>
                    <a:pt x="0" y="0"/>
                  </a:moveTo>
                  <a:lnTo>
                    <a:pt x="2035910" y="0"/>
                  </a:lnTo>
                  <a:lnTo>
                    <a:pt x="2035910" y="2035910"/>
                  </a:lnTo>
                  <a:lnTo>
                    <a:pt x="0" y="203591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cxnSp>
          <p:nvCxnSpPr>
            <p:cNvPr id="78" name="Google Shape;78;p9"/>
            <p:cNvCxnSpPr/>
            <p:nvPr/>
          </p:nvCxnSpPr>
          <p:spPr>
            <a:xfrm rot="10800000">
              <a:off x="19337" y="710170"/>
              <a:ext cx="3469531" cy="0"/>
            </a:xfrm>
            <a:prstGeom prst="straightConnector1">
              <a:avLst/>
            </a:prstGeom>
            <a:noFill/>
            <a:ln w="152400" cap="flat" cmpd="sng">
              <a:solidFill>
                <a:srgbClr val="5271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79" name="Google Shape;79;p9"/>
            <p:cNvCxnSpPr/>
            <p:nvPr/>
          </p:nvCxnSpPr>
          <p:spPr>
            <a:xfrm rot="10800000">
              <a:off x="0" y="1306690"/>
              <a:ext cx="3558718" cy="0"/>
            </a:xfrm>
            <a:prstGeom prst="straightConnector1">
              <a:avLst/>
            </a:prstGeom>
            <a:noFill/>
            <a:ln w="165100" cap="flat" cmpd="sng">
              <a:solidFill>
                <a:srgbClr val="5271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80" name="Google Shape;80;p9"/>
            <p:cNvCxnSpPr/>
            <p:nvPr/>
          </p:nvCxnSpPr>
          <p:spPr>
            <a:xfrm rot="10800000">
              <a:off x="6491" y="1017955"/>
              <a:ext cx="3571021" cy="0"/>
            </a:xfrm>
            <a:prstGeom prst="straightConnector1">
              <a:avLst/>
            </a:prstGeom>
            <a:noFill/>
            <a:ln w="152400" cap="flat" cmpd="sng">
              <a:solidFill>
                <a:srgbClr val="5271FF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53066AC5-EB0F-6EFF-F9FC-14B923DEAAE3}"/>
              </a:ext>
            </a:extLst>
          </p:cNvPr>
          <p:cNvSpPr>
            <a:spLocks/>
          </p:cNvSpPr>
          <p:nvPr/>
        </p:nvSpPr>
        <p:spPr>
          <a:xfrm>
            <a:off x="7044521" y="1889847"/>
            <a:ext cx="4040447" cy="141940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/>
            <a:r>
              <a:rPr lang="cs-CZ" sz="11000" dirty="0">
                <a:latin typeface="Bahnschrift Condensed" panose="020B0502040204020203" pitchFamily="34" charset="0"/>
              </a:rPr>
              <a:t>Zdroje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0A04B37-D6CA-F2E8-4A4D-3418BFF1E3F2}"/>
              </a:ext>
            </a:extLst>
          </p:cNvPr>
          <p:cNvSpPr/>
          <p:nvPr/>
        </p:nvSpPr>
        <p:spPr>
          <a:xfrm>
            <a:off x="7413810" y="3442006"/>
            <a:ext cx="3301870" cy="14123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1000" dirty="0">
                <a:latin typeface="Bahnschrift Condensed" panose="020B0502040204020203" pitchFamily="34" charset="0"/>
              </a:rPr>
              <a:t>Skříně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7C8B877-B6F7-B430-0CD1-BB5984DC10B9}"/>
              </a:ext>
            </a:extLst>
          </p:cNvPr>
          <p:cNvSpPr/>
          <p:nvPr/>
        </p:nvSpPr>
        <p:spPr>
          <a:xfrm>
            <a:off x="6954556" y="4991519"/>
            <a:ext cx="4290397" cy="14123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1000" dirty="0">
                <a:latin typeface="Bahnschrift Condensed" panose="020B0502040204020203" pitchFamily="34" charset="0"/>
              </a:rPr>
              <a:t>Chlazení</a:t>
            </a:r>
          </a:p>
        </p:txBody>
      </p:sp>
      <p:pic>
        <p:nvPicPr>
          <p:cNvPr id="19" name="Picture 12" descr="Komponenty | Chladiče, ventilátory | Ventilátory | SUNTECH Computer -  prodej počítačů, elektroniky a spotřebního materiálu">
            <a:extLst>
              <a:ext uri="{FF2B5EF4-FFF2-40B4-BE49-F238E27FC236}">
                <a16:creationId xmlns:a16="http://schemas.microsoft.com/office/drawing/2014/main" id="{95F69C6F-874F-F5CA-5EF6-6CD3A78149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79247" y="-7295425"/>
            <a:ext cx="3085635" cy="3147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0" descr="MSI MAG META 5 5E – Herní bomba s minimalistickou tváří | Herní počítač |  MSI">
            <a:extLst>
              <a:ext uri="{FF2B5EF4-FFF2-40B4-BE49-F238E27FC236}">
                <a16:creationId xmlns:a16="http://schemas.microsoft.com/office/drawing/2014/main" id="{7FBB93AC-898C-3FC7-A719-56DD156004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8464" y="-7643064"/>
            <a:ext cx="5019254" cy="4015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Thermaltake Smart RGB 600W, Napájecí zdroj pro PC | AB-COM.cz">
            <a:extLst>
              <a:ext uri="{FF2B5EF4-FFF2-40B4-BE49-F238E27FC236}">
                <a16:creationId xmlns:a16="http://schemas.microsoft.com/office/drawing/2014/main" id="{83A899A6-294C-AE32-537B-63BD3B36AA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1270" y="-7704399"/>
            <a:ext cx="3695665" cy="3712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0"/>
          <p:cNvSpPr/>
          <p:nvPr/>
        </p:nvSpPr>
        <p:spPr>
          <a:xfrm>
            <a:off x="-11787" y="-13643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t="-75855" b="-75855"/>
            </a:stretch>
          </a:blipFill>
          <a:ln>
            <a:noFill/>
          </a:ln>
        </p:spPr>
        <p:txBody>
          <a:bodyPr/>
          <a:lstStyle/>
          <a:p>
            <a:endParaRPr lang="cs-CZ"/>
          </a:p>
        </p:txBody>
      </p:sp>
      <p:grpSp>
        <p:nvGrpSpPr>
          <p:cNvPr id="88" name="Google Shape;88;p10"/>
          <p:cNvGrpSpPr/>
          <p:nvPr/>
        </p:nvGrpSpPr>
        <p:grpSpPr>
          <a:xfrm>
            <a:off x="390010" y="383599"/>
            <a:ext cx="6818662" cy="7015545"/>
            <a:chOff x="0" y="0"/>
            <a:chExt cx="9091550" cy="9354060"/>
          </a:xfrm>
        </p:grpSpPr>
        <p:cxnSp>
          <p:nvCxnSpPr>
            <p:cNvPr id="89" name="Google Shape;89;p10"/>
            <p:cNvCxnSpPr/>
            <p:nvPr/>
          </p:nvCxnSpPr>
          <p:spPr>
            <a:xfrm>
              <a:off x="245555" y="450470"/>
              <a:ext cx="0" cy="8656320"/>
            </a:xfrm>
            <a:prstGeom prst="straightConnector1">
              <a:avLst/>
            </a:prstGeom>
            <a:noFill/>
            <a:ln w="50800" cap="flat" cmpd="sng">
              <a:solidFill>
                <a:srgbClr val="5271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grpSp>
          <p:nvGrpSpPr>
            <p:cNvPr id="90" name="Google Shape;90;p10"/>
            <p:cNvGrpSpPr/>
            <p:nvPr/>
          </p:nvGrpSpPr>
          <p:grpSpPr>
            <a:xfrm>
              <a:off x="0" y="8903590"/>
              <a:ext cx="450470" cy="450470"/>
              <a:chOff x="0" y="0"/>
              <a:chExt cx="812800" cy="812800"/>
            </a:xfrm>
          </p:grpSpPr>
          <p:sp>
            <p:nvSpPr>
              <p:cNvPr id="91" name="Google Shape;91;p1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5271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92;p10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cxnSp>
          <p:nvCxnSpPr>
            <p:cNvPr id="93" name="Google Shape;93;p10"/>
            <p:cNvCxnSpPr/>
            <p:nvPr/>
          </p:nvCxnSpPr>
          <p:spPr>
            <a:xfrm rot="10800000">
              <a:off x="209995" y="270537"/>
              <a:ext cx="8656320" cy="0"/>
            </a:xfrm>
            <a:prstGeom prst="straightConnector1">
              <a:avLst/>
            </a:prstGeom>
            <a:noFill/>
            <a:ln w="50800" cap="flat" cmpd="sng">
              <a:solidFill>
                <a:srgbClr val="5271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grpSp>
          <p:nvGrpSpPr>
            <p:cNvPr id="94" name="Google Shape;94;p10"/>
            <p:cNvGrpSpPr/>
            <p:nvPr/>
          </p:nvGrpSpPr>
          <p:grpSpPr>
            <a:xfrm>
              <a:off x="15240" y="7178325"/>
              <a:ext cx="450470" cy="450470"/>
              <a:chOff x="0" y="0"/>
              <a:chExt cx="812800" cy="812800"/>
            </a:xfrm>
          </p:grpSpPr>
          <p:sp>
            <p:nvSpPr>
              <p:cNvPr id="95" name="Google Shape;95;p1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5271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96;p10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97" name="Google Shape;97;p10"/>
            <p:cNvGrpSpPr/>
            <p:nvPr/>
          </p:nvGrpSpPr>
          <p:grpSpPr>
            <a:xfrm>
              <a:off x="1941616" y="0"/>
              <a:ext cx="450470" cy="450470"/>
              <a:chOff x="0" y="0"/>
              <a:chExt cx="812800" cy="812800"/>
            </a:xfrm>
          </p:grpSpPr>
          <p:sp>
            <p:nvSpPr>
              <p:cNvPr id="98" name="Google Shape;98;p1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5271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99;p10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0" name="Google Shape;100;p10"/>
            <p:cNvGrpSpPr/>
            <p:nvPr/>
          </p:nvGrpSpPr>
          <p:grpSpPr>
            <a:xfrm>
              <a:off x="8641080" y="70702"/>
              <a:ext cx="450470" cy="450470"/>
              <a:chOff x="0" y="0"/>
              <a:chExt cx="812800" cy="812800"/>
            </a:xfrm>
          </p:grpSpPr>
          <p:sp>
            <p:nvSpPr>
              <p:cNvPr id="101" name="Google Shape;101;p1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5271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102;p10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3" name="Google Shape;103;p10"/>
            <p:cNvGrpSpPr/>
            <p:nvPr/>
          </p:nvGrpSpPr>
          <p:grpSpPr>
            <a:xfrm>
              <a:off x="45720" y="88912"/>
              <a:ext cx="450470" cy="450470"/>
              <a:chOff x="0" y="0"/>
              <a:chExt cx="812800" cy="812800"/>
            </a:xfrm>
          </p:grpSpPr>
          <p:sp>
            <p:nvSpPr>
              <p:cNvPr id="104" name="Google Shape;104;p1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5271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105;p10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106" name="Google Shape;106;p10"/>
          <p:cNvGrpSpPr/>
          <p:nvPr/>
        </p:nvGrpSpPr>
        <p:grpSpPr>
          <a:xfrm rot="10800000">
            <a:off x="11105689" y="2926874"/>
            <a:ext cx="6818662" cy="7015545"/>
            <a:chOff x="0" y="0"/>
            <a:chExt cx="9091550" cy="9354060"/>
          </a:xfrm>
        </p:grpSpPr>
        <p:cxnSp>
          <p:nvCxnSpPr>
            <p:cNvPr id="107" name="Google Shape;107;p10"/>
            <p:cNvCxnSpPr/>
            <p:nvPr/>
          </p:nvCxnSpPr>
          <p:spPr>
            <a:xfrm>
              <a:off x="245555" y="450470"/>
              <a:ext cx="0" cy="8656320"/>
            </a:xfrm>
            <a:prstGeom prst="straightConnector1">
              <a:avLst/>
            </a:prstGeom>
            <a:noFill/>
            <a:ln w="50800" cap="flat" cmpd="sng">
              <a:solidFill>
                <a:srgbClr val="5271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grpSp>
          <p:nvGrpSpPr>
            <p:cNvPr id="108" name="Google Shape;108;p10"/>
            <p:cNvGrpSpPr/>
            <p:nvPr/>
          </p:nvGrpSpPr>
          <p:grpSpPr>
            <a:xfrm>
              <a:off x="0" y="8903590"/>
              <a:ext cx="450470" cy="450470"/>
              <a:chOff x="0" y="0"/>
              <a:chExt cx="812800" cy="812800"/>
            </a:xfrm>
          </p:grpSpPr>
          <p:sp>
            <p:nvSpPr>
              <p:cNvPr id="109" name="Google Shape;109;p1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5271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110;p10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cxnSp>
          <p:nvCxnSpPr>
            <p:cNvPr id="111" name="Google Shape;111;p10"/>
            <p:cNvCxnSpPr/>
            <p:nvPr/>
          </p:nvCxnSpPr>
          <p:spPr>
            <a:xfrm rot="10800000">
              <a:off x="209995" y="270537"/>
              <a:ext cx="8656320" cy="0"/>
            </a:xfrm>
            <a:prstGeom prst="straightConnector1">
              <a:avLst/>
            </a:prstGeom>
            <a:noFill/>
            <a:ln w="50800" cap="flat" cmpd="sng">
              <a:solidFill>
                <a:srgbClr val="5271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grpSp>
          <p:nvGrpSpPr>
            <p:cNvPr id="112" name="Google Shape;112;p10"/>
            <p:cNvGrpSpPr/>
            <p:nvPr/>
          </p:nvGrpSpPr>
          <p:grpSpPr>
            <a:xfrm>
              <a:off x="15240" y="7178325"/>
              <a:ext cx="450470" cy="450470"/>
              <a:chOff x="0" y="0"/>
              <a:chExt cx="812800" cy="812800"/>
            </a:xfrm>
          </p:grpSpPr>
          <p:sp>
            <p:nvSpPr>
              <p:cNvPr id="113" name="Google Shape;113;p1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5271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114;p10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15" name="Google Shape;115;p10"/>
            <p:cNvGrpSpPr/>
            <p:nvPr/>
          </p:nvGrpSpPr>
          <p:grpSpPr>
            <a:xfrm>
              <a:off x="1941616" y="0"/>
              <a:ext cx="450470" cy="450470"/>
              <a:chOff x="0" y="0"/>
              <a:chExt cx="812800" cy="812800"/>
            </a:xfrm>
          </p:grpSpPr>
          <p:sp>
            <p:nvSpPr>
              <p:cNvPr id="116" name="Google Shape;116;p1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5271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117;p10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18" name="Google Shape;118;p10"/>
            <p:cNvGrpSpPr/>
            <p:nvPr/>
          </p:nvGrpSpPr>
          <p:grpSpPr>
            <a:xfrm>
              <a:off x="8641080" y="70702"/>
              <a:ext cx="450470" cy="450470"/>
              <a:chOff x="0" y="0"/>
              <a:chExt cx="812800" cy="812800"/>
            </a:xfrm>
          </p:grpSpPr>
          <p:sp>
            <p:nvSpPr>
              <p:cNvPr id="119" name="Google Shape;119;p1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5271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120;p10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21" name="Google Shape;121;p10"/>
            <p:cNvGrpSpPr/>
            <p:nvPr/>
          </p:nvGrpSpPr>
          <p:grpSpPr>
            <a:xfrm>
              <a:off x="45720" y="88912"/>
              <a:ext cx="450470" cy="450470"/>
              <a:chOff x="0" y="0"/>
              <a:chExt cx="812800" cy="812800"/>
            </a:xfrm>
          </p:grpSpPr>
          <p:sp>
            <p:nvSpPr>
              <p:cNvPr id="122" name="Google Shape;122;p1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5271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123;p10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130" name="Google Shape;130;p10"/>
          <p:cNvSpPr txBox="1"/>
          <p:nvPr/>
        </p:nvSpPr>
        <p:spPr>
          <a:xfrm>
            <a:off x="1230378" y="2665433"/>
            <a:ext cx="7424863" cy="5841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571500" marR="0" lvl="0" indent="-5715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cs-CZ" sz="3600" b="1" dirty="0">
                <a:solidFill>
                  <a:srgbClr val="FFFFFF"/>
                </a:solidFill>
                <a:latin typeface="Calibri" panose="020F0502020204030204" pitchFamily="34" charset="0"/>
                <a:ea typeface="Ubuntu"/>
                <a:cs typeface="Calibri" panose="020F0502020204030204" pitchFamily="34" charset="0"/>
                <a:sym typeface="Ubuntu"/>
              </a:rPr>
              <a:t>Line-</a:t>
            </a:r>
            <a:r>
              <a:rPr lang="cs-CZ" sz="3600" b="1" dirty="0" err="1">
                <a:solidFill>
                  <a:srgbClr val="FFFFFF"/>
                </a:solidFill>
                <a:latin typeface="Calibri" panose="020F0502020204030204" pitchFamily="34" charset="0"/>
                <a:ea typeface="Ubuntu"/>
                <a:cs typeface="Calibri" panose="020F0502020204030204" pitchFamily="34" charset="0"/>
                <a:sym typeface="Ubuntu"/>
              </a:rPr>
              <a:t>interactive</a:t>
            </a:r>
            <a:endParaRPr lang="cs-CZ" sz="3600" b="1" dirty="0">
              <a:solidFill>
                <a:srgbClr val="FFFFFF"/>
              </a:solidFill>
              <a:latin typeface="Calibri" panose="020F0502020204030204" pitchFamily="34" charset="0"/>
              <a:ea typeface="Ubuntu"/>
              <a:cs typeface="Calibri" panose="020F0502020204030204" pitchFamily="34" charset="0"/>
              <a:sym typeface="Ubuntu"/>
            </a:endParaRPr>
          </a:p>
          <a:p>
            <a:pPr marL="457200" lvl="0" indent="-457200">
              <a:lnSpc>
                <a:spcPct val="130000"/>
              </a:lnSpc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cs-CZ" sz="3200" dirty="0">
                <a:solidFill>
                  <a:srgbClr val="FFFFFF"/>
                </a:solidFill>
                <a:latin typeface="Calibri" panose="020F0502020204030204" pitchFamily="34" charset="0"/>
                <a:ea typeface="Ubuntu"/>
                <a:cs typeface="Calibri" panose="020F0502020204030204" pitchFamily="34" charset="0"/>
                <a:sym typeface="Ubuntu"/>
              </a:rPr>
              <a:t>Aktivně reguluje napětí pomocí automatické regulace napětí</a:t>
            </a:r>
          </a:p>
          <a:p>
            <a:pPr marL="457200" lvl="0" indent="-457200">
              <a:lnSpc>
                <a:spcPct val="130000"/>
              </a:lnSpc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cs-CZ" sz="3200" dirty="0">
                <a:solidFill>
                  <a:srgbClr val="FFFFFF"/>
                </a:solidFill>
                <a:latin typeface="Calibri" panose="020F0502020204030204" pitchFamily="34" charset="0"/>
                <a:ea typeface="Ubuntu"/>
                <a:cs typeface="Calibri" panose="020F0502020204030204" pitchFamily="34" charset="0"/>
                <a:sym typeface="Ubuntu"/>
              </a:rPr>
              <a:t>V porovnání s online jsou line-</a:t>
            </a:r>
            <a:r>
              <a:rPr lang="cs-CZ" sz="3200" dirty="0" err="1">
                <a:solidFill>
                  <a:srgbClr val="FFFFFF"/>
                </a:solidFill>
                <a:latin typeface="Calibri" panose="020F0502020204030204" pitchFamily="34" charset="0"/>
                <a:ea typeface="Ubuntu"/>
                <a:cs typeface="Calibri" panose="020F0502020204030204" pitchFamily="34" charset="0"/>
                <a:sym typeface="Ubuntu"/>
              </a:rPr>
              <a:t>interactive</a:t>
            </a:r>
            <a:r>
              <a:rPr lang="cs-CZ" sz="3200" dirty="0">
                <a:solidFill>
                  <a:srgbClr val="FFFFFF"/>
                </a:solidFill>
                <a:latin typeface="Calibri" panose="020F0502020204030204" pitchFamily="34" charset="0"/>
                <a:ea typeface="Ubuntu"/>
                <a:cs typeface="Calibri" panose="020F0502020204030204" pitchFamily="34" charset="0"/>
                <a:sym typeface="Ubuntu"/>
              </a:rPr>
              <a:t> obvykle kompaktnější a mají nižší energetickou spotřebu (výhoda i nevýhoda)</a:t>
            </a:r>
          </a:p>
          <a:p>
            <a:pPr marL="457200" lvl="0" indent="-457200">
              <a:lnSpc>
                <a:spcPct val="130000"/>
              </a:lnSpc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cs-CZ" sz="3200" dirty="0">
                <a:solidFill>
                  <a:srgbClr val="FFFFFF"/>
                </a:solidFill>
                <a:latin typeface="Calibri" panose="020F0502020204030204" pitchFamily="34" charset="0"/>
                <a:ea typeface="Ubuntu"/>
                <a:cs typeface="Calibri" panose="020F0502020204030204" pitchFamily="34" charset="0"/>
                <a:sym typeface="Ubuntu"/>
              </a:rPr>
              <a:t>V porovnání oproti off-line mají ochranu proti přepětí a podpětí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E0F5855-4ED9-FCB1-B938-DF67D69AB694}"/>
              </a:ext>
            </a:extLst>
          </p:cNvPr>
          <p:cNvSpPr>
            <a:spLocks/>
          </p:cNvSpPr>
          <p:nvPr/>
        </p:nvSpPr>
        <p:spPr>
          <a:xfrm>
            <a:off x="7378308" y="1269785"/>
            <a:ext cx="3557746" cy="115988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/>
            <a:r>
              <a:rPr lang="cs-CZ" sz="11000" dirty="0">
                <a:latin typeface="Bahnschrift Condensed" panose="020B0502040204020203" pitchFamily="34" charset="0"/>
              </a:rPr>
              <a:t>Zdroje</a:t>
            </a:r>
          </a:p>
        </p:txBody>
      </p:sp>
      <p:pic>
        <p:nvPicPr>
          <p:cNvPr id="3" name="Picture 12" descr="Komponenty | Chladiče, ventilátory | Ventilátory | SUNTECH Computer -  prodej počítačů, elektroniky a spotřebního materiálu">
            <a:extLst>
              <a:ext uri="{FF2B5EF4-FFF2-40B4-BE49-F238E27FC236}">
                <a16:creationId xmlns:a16="http://schemas.microsoft.com/office/drawing/2014/main" id="{F7C8E7CA-B3EB-448E-9ECE-D8399A56B6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79247" y="-7295425"/>
            <a:ext cx="3085635" cy="3147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0" descr="MSI MAG META 5 5E – Herní bomba s minimalistickou tváří | Herní počítač |  MSI">
            <a:extLst>
              <a:ext uri="{FF2B5EF4-FFF2-40B4-BE49-F238E27FC236}">
                <a16:creationId xmlns:a16="http://schemas.microsoft.com/office/drawing/2014/main" id="{6A0B01E0-91C4-8176-A797-B48EAF0A47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8464" y="-7643064"/>
            <a:ext cx="5019254" cy="4015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Thermaltake Smart RGB 600W, Napájecí zdroj pro PC | AB-COM.cz">
            <a:extLst>
              <a:ext uri="{FF2B5EF4-FFF2-40B4-BE49-F238E27FC236}">
                <a16:creationId xmlns:a16="http://schemas.microsoft.com/office/drawing/2014/main" id="{0F81DF68-D593-93A5-D2AB-FC1DE8598B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1270" y="-7704399"/>
            <a:ext cx="3695665" cy="3712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0000397D-B585-23A1-382C-FA511FA91029}"/>
              </a:ext>
            </a:extLst>
          </p:cNvPr>
          <p:cNvSpPr txBox="1"/>
          <p:nvPr/>
        </p:nvSpPr>
        <p:spPr>
          <a:xfrm>
            <a:off x="8078850" y="2477919"/>
            <a:ext cx="91440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60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Záložní</a:t>
            </a:r>
            <a:endParaRPr lang="cs-CZ" sz="6000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06E5B852-A3D7-4823-BD8E-E5CD5315D80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548559" y="4594837"/>
            <a:ext cx="3908858" cy="2198732"/>
          </a:xfrm>
          <a:prstGeom prst="rect">
            <a:avLst/>
          </a:prstGeom>
        </p:spPr>
      </p:pic>
      <p:pic>
        <p:nvPicPr>
          <p:cNvPr id="48" name="Picture 4" descr="Thermaltake Smart RGB 600W, Napájecí zdroj pro PC | AB-COM.cz">
            <a:extLst>
              <a:ext uri="{FF2B5EF4-FFF2-40B4-BE49-F238E27FC236}">
                <a16:creationId xmlns:a16="http://schemas.microsoft.com/office/drawing/2014/main" id="{F85DC368-B092-4C73-B6C4-4133D6DFDF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29754" y="3154806"/>
            <a:ext cx="6283513" cy="6311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MSI Czech | MSI Czech">
            <a:extLst>
              <a:ext uri="{FF2B5EF4-FFF2-40B4-BE49-F238E27FC236}">
                <a16:creationId xmlns:a16="http://schemas.microsoft.com/office/drawing/2014/main" id="{ED276896-0DD9-40F8-A242-366F6162DA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62176" y="4311993"/>
            <a:ext cx="8519289" cy="2725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EFACD584-865A-491A-BC73-3C8E7E27D4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11091" y="3233622"/>
            <a:ext cx="5476875" cy="4133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40722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0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t="-75855" b="-75855"/>
            </a:stretch>
          </a:blipFill>
          <a:ln>
            <a:noFill/>
          </a:ln>
        </p:spPr>
        <p:txBody>
          <a:bodyPr/>
          <a:lstStyle/>
          <a:p>
            <a:endParaRPr lang="cs-CZ"/>
          </a:p>
        </p:txBody>
      </p:sp>
      <p:grpSp>
        <p:nvGrpSpPr>
          <p:cNvPr id="88" name="Google Shape;88;p10"/>
          <p:cNvGrpSpPr/>
          <p:nvPr/>
        </p:nvGrpSpPr>
        <p:grpSpPr>
          <a:xfrm>
            <a:off x="390010" y="383599"/>
            <a:ext cx="6818662" cy="7015545"/>
            <a:chOff x="0" y="0"/>
            <a:chExt cx="9091550" cy="9354060"/>
          </a:xfrm>
        </p:grpSpPr>
        <p:cxnSp>
          <p:nvCxnSpPr>
            <p:cNvPr id="89" name="Google Shape;89;p10"/>
            <p:cNvCxnSpPr/>
            <p:nvPr/>
          </p:nvCxnSpPr>
          <p:spPr>
            <a:xfrm>
              <a:off x="245555" y="450470"/>
              <a:ext cx="0" cy="8656320"/>
            </a:xfrm>
            <a:prstGeom prst="straightConnector1">
              <a:avLst/>
            </a:prstGeom>
            <a:noFill/>
            <a:ln w="50800" cap="flat" cmpd="sng">
              <a:solidFill>
                <a:srgbClr val="5271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grpSp>
          <p:nvGrpSpPr>
            <p:cNvPr id="90" name="Google Shape;90;p10"/>
            <p:cNvGrpSpPr/>
            <p:nvPr/>
          </p:nvGrpSpPr>
          <p:grpSpPr>
            <a:xfrm>
              <a:off x="0" y="8903590"/>
              <a:ext cx="450470" cy="450470"/>
              <a:chOff x="0" y="0"/>
              <a:chExt cx="812800" cy="812800"/>
            </a:xfrm>
          </p:grpSpPr>
          <p:sp>
            <p:nvSpPr>
              <p:cNvPr id="91" name="Google Shape;91;p1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5271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92;p10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cxnSp>
          <p:nvCxnSpPr>
            <p:cNvPr id="93" name="Google Shape;93;p10"/>
            <p:cNvCxnSpPr/>
            <p:nvPr/>
          </p:nvCxnSpPr>
          <p:spPr>
            <a:xfrm rot="10800000">
              <a:off x="209995" y="270537"/>
              <a:ext cx="8656320" cy="0"/>
            </a:xfrm>
            <a:prstGeom prst="straightConnector1">
              <a:avLst/>
            </a:prstGeom>
            <a:noFill/>
            <a:ln w="50800" cap="flat" cmpd="sng">
              <a:solidFill>
                <a:srgbClr val="5271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grpSp>
          <p:nvGrpSpPr>
            <p:cNvPr id="94" name="Google Shape;94;p10"/>
            <p:cNvGrpSpPr/>
            <p:nvPr/>
          </p:nvGrpSpPr>
          <p:grpSpPr>
            <a:xfrm>
              <a:off x="15240" y="7178325"/>
              <a:ext cx="450470" cy="450470"/>
              <a:chOff x="0" y="0"/>
              <a:chExt cx="812800" cy="812800"/>
            </a:xfrm>
          </p:grpSpPr>
          <p:sp>
            <p:nvSpPr>
              <p:cNvPr id="95" name="Google Shape;95;p1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5271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96;p10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97" name="Google Shape;97;p10"/>
            <p:cNvGrpSpPr/>
            <p:nvPr/>
          </p:nvGrpSpPr>
          <p:grpSpPr>
            <a:xfrm>
              <a:off x="1941616" y="0"/>
              <a:ext cx="450470" cy="450470"/>
              <a:chOff x="0" y="0"/>
              <a:chExt cx="812800" cy="812800"/>
            </a:xfrm>
          </p:grpSpPr>
          <p:sp>
            <p:nvSpPr>
              <p:cNvPr id="98" name="Google Shape;98;p1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5271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99;p10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0" name="Google Shape;100;p10"/>
            <p:cNvGrpSpPr/>
            <p:nvPr/>
          </p:nvGrpSpPr>
          <p:grpSpPr>
            <a:xfrm>
              <a:off x="8641080" y="70702"/>
              <a:ext cx="450470" cy="450470"/>
              <a:chOff x="0" y="0"/>
              <a:chExt cx="812800" cy="812800"/>
            </a:xfrm>
          </p:grpSpPr>
          <p:sp>
            <p:nvSpPr>
              <p:cNvPr id="101" name="Google Shape;101;p1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5271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102;p10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3" name="Google Shape;103;p10"/>
            <p:cNvGrpSpPr/>
            <p:nvPr/>
          </p:nvGrpSpPr>
          <p:grpSpPr>
            <a:xfrm>
              <a:off x="45720" y="88912"/>
              <a:ext cx="450470" cy="450470"/>
              <a:chOff x="0" y="0"/>
              <a:chExt cx="812800" cy="812800"/>
            </a:xfrm>
          </p:grpSpPr>
          <p:sp>
            <p:nvSpPr>
              <p:cNvPr id="104" name="Google Shape;104;p1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5271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105;p10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106" name="Google Shape;106;p10"/>
          <p:cNvGrpSpPr/>
          <p:nvPr/>
        </p:nvGrpSpPr>
        <p:grpSpPr>
          <a:xfrm rot="10800000">
            <a:off x="11105689" y="2926874"/>
            <a:ext cx="6818662" cy="7015545"/>
            <a:chOff x="0" y="0"/>
            <a:chExt cx="9091550" cy="9354060"/>
          </a:xfrm>
        </p:grpSpPr>
        <p:cxnSp>
          <p:nvCxnSpPr>
            <p:cNvPr id="107" name="Google Shape;107;p10"/>
            <p:cNvCxnSpPr/>
            <p:nvPr/>
          </p:nvCxnSpPr>
          <p:spPr>
            <a:xfrm>
              <a:off x="245555" y="450470"/>
              <a:ext cx="0" cy="8656320"/>
            </a:xfrm>
            <a:prstGeom prst="straightConnector1">
              <a:avLst/>
            </a:prstGeom>
            <a:noFill/>
            <a:ln w="50800" cap="flat" cmpd="sng">
              <a:solidFill>
                <a:srgbClr val="5271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grpSp>
          <p:nvGrpSpPr>
            <p:cNvPr id="108" name="Google Shape;108;p10"/>
            <p:cNvGrpSpPr/>
            <p:nvPr/>
          </p:nvGrpSpPr>
          <p:grpSpPr>
            <a:xfrm>
              <a:off x="0" y="8903590"/>
              <a:ext cx="450470" cy="450470"/>
              <a:chOff x="0" y="0"/>
              <a:chExt cx="812800" cy="812800"/>
            </a:xfrm>
          </p:grpSpPr>
          <p:sp>
            <p:nvSpPr>
              <p:cNvPr id="109" name="Google Shape;109;p1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5271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110;p10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cxnSp>
          <p:nvCxnSpPr>
            <p:cNvPr id="111" name="Google Shape;111;p10"/>
            <p:cNvCxnSpPr/>
            <p:nvPr/>
          </p:nvCxnSpPr>
          <p:spPr>
            <a:xfrm rot="10800000">
              <a:off x="209995" y="270537"/>
              <a:ext cx="8656320" cy="0"/>
            </a:xfrm>
            <a:prstGeom prst="straightConnector1">
              <a:avLst/>
            </a:prstGeom>
            <a:noFill/>
            <a:ln w="50800" cap="flat" cmpd="sng">
              <a:solidFill>
                <a:srgbClr val="5271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grpSp>
          <p:nvGrpSpPr>
            <p:cNvPr id="112" name="Google Shape;112;p10"/>
            <p:cNvGrpSpPr/>
            <p:nvPr/>
          </p:nvGrpSpPr>
          <p:grpSpPr>
            <a:xfrm>
              <a:off x="15240" y="7178325"/>
              <a:ext cx="450470" cy="450470"/>
              <a:chOff x="0" y="0"/>
              <a:chExt cx="812800" cy="812800"/>
            </a:xfrm>
          </p:grpSpPr>
          <p:sp>
            <p:nvSpPr>
              <p:cNvPr id="113" name="Google Shape;113;p1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5271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114;p10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15" name="Google Shape;115;p10"/>
            <p:cNvGrpSpPr/>
            <p:nvPr/>
          </p:nvGrpSpPr>
          <p:grpSpPr>
            <a:xfrm>
              <a:off x="1941616" y="0"/>
              <a:ext cx="450470" cy="450470"/>
              <a:chOff x="0" y="0"/>
              <a:chExt cx="812800" cy="812800"/>
            </a:xfrm>
          </p:grpSpPr>
          <p:sp>
            <p:nvSpPr>
              <p:cNvPr id="116" name="Google Shape;116;p1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5271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117;p10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18" name="Google Shape;118;p10"/>
            <p:cNvGrpSpPr/>
            <p:nvPr/>
          </p:nvGrpSpPr>
          <p:grpSpPr>
            <a:xfrm>
              <a:off x="8641080" y="70702"/>
              <a:ext cx="450470" cy="450470"/>
              <a:chOff x="0" y="0"/>
              <a:chExt cx="812800" cy="812800"/>
            </a:xfrm>
          </p:grpSpPr>
          <p:sp>
            <p:nvSpPr>
              <p:cNvPr id="119" name="Google Shape;119;p1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5271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120;p10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21" name="Google Shape;121;p10"/>
            <p:cNvGrpSpPr/>
            <p:nvPr/>
          </p:nvGrpSpPr>
          <p:grpSpPr>
            <a:xfrm>
              <a:off x="45720" y="88912"/>
              <a:ext cx="450470" cy="450470"/>
              <a:chOff x="0" y="0"/>
              <a:chExt cx="812800" cy="812800"/>
            </a:xfrm>
          </p:grpSpPr>
          <p:sp>
            <p:nvSpPr>
              <p:cNvPr id="122" name="Google Shape;122;p1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5271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123;p10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130" name="Google Shape;130;p10"/>
          <p:cNvSpPr txBox="1"/>
          <p:nvPr/>
        </p:nvSpPr>
        <p:spPr>
          <a:xfrm>
            <a:off x="1183643" y="2926874"/>
            <a:ext cx="7424863" cy="5841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571500" marR="0" lvl="0" indent="-5715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cs-CZ" sz="3600" b="1" dirty="0">
                <a:solidFill>
                  <a:srgbClr val="FFFFFF"/>
                </a:solidFill>
                <a:latin typeface="Calibri" panose="020F0502020204030204" pitchFamily="34" charset="0"/>
                <a:ea typeface="Ubuntu"/>
                <a:cs typeface="Calibri" panose="020F0502020204030204" pitchFamily="34" charset="0"/>
                <a:sym typeface="Ubuntu"/>
              </a:rPr>
              <a:t>On-line</a:t>
            </a:r>
          </a:p>
          <a:p>
            <a:pPr marL="571500" marR="0" lvl="0" indent="-5715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cs-CZ" sz="3200" dirty="0">
                <a:solidFill>
                  <a:srgbClr val="FFFFFF"/>
                </a:solidFill>
                <a:latin typeface="Calibri" panose="020F0502020204030204" pitchFamily="34" charset="0"/>
                <a:ea typeface="Ubuntu"/>
                <a:cs typeface="Calibri" panose="020F0502020204030204" pitchFamily="34" charset="0"/>
                <a:sym typeface="Ubuntu"/>
              </a:rPr>
              <a:t>Nejdražší</a:t>
            </a:r>
          </a:p>
          <a:p>
            <a:pPr marL="571500" lvl="0" indent="-571500">
              <a:lnSpc>
                <a:spcPct val="130000"/>
              </a:lnSpc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cs-CZ" sz="3200" dirty="0">
                <a:solidFill>
                  <a:srgbClr val="FFFFFF"/>
                </a:solidFill>
                <a:latin typeface="Calibri" panose="020F0502020204030204" pitchFamily="34" charset="0"/>
                <a:ea typeface="Ubuntu"/>
                <a:cs typeface="Calibri" panose="020F0502020204030204" pitchFamily="34" charset="0"/>
                <a:sym typeface="Ubuntu"/>
              </a:rPr>
              <a:t>Běží nepřetržitě =&gt; trvale se vybíjí a nabíjí</a:t>
            </a:r>
          </a:p>
          <a:p>
            <a:pPr marL="571500" lvl="0" indent="-571500">
              <a:lnSpc>
                <a:spcPct val="130000"/>
              </a:lnSpc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cs-CZ" sz="3200" dirty="0">
                <a:solidFill>
                  <a:srgbClr val="FFFFFF"/>
                </a:solidFill>
                <a:latin typeface="Calibri" panose="020F0502020204030204" pitchFamily="34" charset="0"/>
                <a:ea typeface="Ubuntu"/>
                <a:cs typeface="Calibri" panose="020F0502020204030204" pitchFamily="34" charset="0"/>
                <a:sym typeface="Ubuntu"/>
              </a:rPr>
              <a:t>Vyšší energetická spotřeba</a:t>
            </a:r>
          </a:p>
          <a:p>
            <a:pPr marL="571500" lvl="0" indent="-571500">
              <a:lnSpc>
                <a:spcPct val="130000"/>
              </a:lnSpc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cs-CZ" sz="3200" dirty="0">
                <a:solidFill>
                  <a:srgbClr val="FFFFFF"/>
                </a:solidFill>
                <a:latin typeface="Calibri" panose="020F0502020204030204" pitchFamily="34" charset="0"/>
                <a:ea typeface="Ubuntu"/>
                <a:cs typeface="Calibri" panose="020F0502020204030204" pitchFamily="34" charset="0"/>
                <a:sym typeface="Ubuntu"/>
              </a:rPr>
              <a:t>Vyšší opotřebení baterii</a:t>
            </a:r>
          </a:p>
          <a:p>
            <a:pPr marL="571500" lvl="0" indent="-571500">
              <a:lnSpc>
                <a:spcPct val="130000"/>
              </a:lnSpc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cs-CZ" sz="3200" dirty="0">
                <a:solidFill>
                  <a:srgbClr val="FFFFFF"/>
                </a:solidFill>
                <a:latin typeface="Calibri" panose="020F0502020204030204" pitchFamily="34" charset="0"/>
                <a:ea typeface="Ubuntu"/>
                <a:cs typeface="Calibri" panose="020F0502020204030204" pitchFamily="34" charset="0"/>
                <a:sym typeface="Ubuntu"/>
              </a:rPr>
              <a:t>Špičková schopnost kompenzovat napěťové fluktuace</a:t>
            </a:r>
          </a:p>
          <a:p>
            <a:pPr marL="571500" lvl="0" indent="-571500">
              <a:lnSpc>
                <a:spcPct val="130000"/>
              </a:lnSpc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cs-CZ" sz="3200" dirty="0">
                <a:solidFill>
                  <a:srgbClr val="FFFFFF"/>
                </a:solidFill>
                <a:latin typeface="Calibri" panose="020F0502020204030204" pitchFamily="34" charset="0"/>
                <a:ea typeface="Ubuntu"/>
                <a:cs typeface="Calibri" panose="020F0502020204030204" pitchFamily="34" charset="0"/>
                <a:sym typeface="Ubuntu"/>
              </a:rPr>
              <a:t>Využití v lékařství</a:t>
            </a:r>
          </a:p>
          <a:p>
            <a:pPr marL="571500" lvl="0" indent="-571500">
              <a:lnSpc>
                <a:spcPct val="130000"/>
              </a:lnSpc>
              <a:buClr>
                <a:schemeClr val="bg1"/>
              </a:buClr>
              <a:buFont typeface="Arial" panose="020B0604020202020204" pitchFamily="34" charset="0"/>
              <a:buChar char="•"/>
            </a:pPr>
            <a:endParaRPr lang="cs-CZ" sz="3200" dirty="0">
              <a:solidFill>
                <a:srgbClr val="FFFFFF"/>
              </a:solidFill>
              <a:latin typeface="Calibri" panose="020F0502020204030204" pitchFamily="34" charset="0"/>
              <a:ea typeface="Ubuntu"/>
              <a:cs typeface="Calibri" panose="020F0502020204030204" pitchFamily="34" charset="0"/>
              <a:sym typeface="Ubuntu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E0F5855-4ED9-FCB1-B938-DF67D69AB694}"/>
              </a:ext>
            </a:extLst>
          </p:cNvPr>
          <p:cNvSpPr>
            <a:spLocks/>
          </p:cNvSpPr>
          <p:nvPr/>
        </p:nvSpPr>
        <p:spPr>
          <a:xfrm>
            <a:off x="7378308" y="1269785"/>
            <a:ext cx="3557746" cy="115988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/>
            <a:r>
              <a:rPr lang="cs-CZ" sz="11000" dirty="0">
                <a:latin typeface="Bahnschrift Condensed" panose="020B0502040204020203" pitchFamily="34" charset="0"/>
              </a:rPr>
              <a:t>Zdroje</a:t>
            </a:r>
          </a:p>
        </p:txBody>
      </p:sp>
      <p:pic>
        <p:nvPicPr>
          <p:cNvPr id="3" name="Picture 12" descr="Komponenty | Chladiče, ventilátory | Ventilátory | SUNTECH Computer -  prodej počítačů, elektroniky a spotřebního materiálu">
            <a:extLst>
              <a:ext uri="{FF2B5EF4-FFF2-40B4-BE49-F238E27FC236}">
                <a16:creationId xmlns:a16="http://schemas.microsoft.com/office/drawing/2014/main" id="{F7C8E7CA-B3EB-448E-9ECE-D8399A56B6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79247" y="-7295425"/>
            <a:ext cx="3085635" cy="3147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0" descr="MSI MAG META 5 5E – Herní bomba s minimalistickou tváří | Herní počítač |  MSI">
            <a:extLst>
              <a:ext uri="{FF2B5EF4-FFF2-40B4-BE49-F238E27FC236}">
                <a16:creationId xmlns:a16="http://schemas.microsoft.com/office/drawing/2014/main" id="{6A0B01E0-91C4-8176-A797-B48EAF0A47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8464" y="-7643064"/>
            <a:ext cx="5019254" cy="4015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Thermaltake Smart RGB 600W, Napájecí zdroj pro PC | AB-COM.cz">
            <a:extLst>
              <a:ext uri="{FF2B5EF4-FFF2-40B4-BE49-F238E27FC236}">
                <a16:creationId xmlns:a16="http://schemas.microsoft.com/office/drawing/2014/main" id="{0F81DF68-D593-93A5-D2AB-FC1DE8598B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1270" y="-7704399"/>
            <a:ext cx="3695665" cy="3712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0000397D-B585-23A1-382C-FA511FA91029}"/>
              </a:ext>
            </a:extLst>
          </p:cNvPr>
          <p:cNvSpPr txBox="1"/>
          <p:nvPr/>
        </p:nvSpPr>
        <p:spPr>
          <a:xfrm>
            <a:off x="8078850" y="2477919"/>
            <a:ext cx="91440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60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Záložní</a:t>
            </a:r>
            <a:endParaRPr lang="cs-CZ" sz="6000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06E5B852-A3D7-4823-BD8E-E5CD5315D80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548559" y="4594837"/>
            <a:ext cx="3908858" cy="2198732"/>
          </a:xfrm>
          <a:prstGeom prst="rect">
            <a:avLst/>
          </a:prstGeom>
        </p:spPr>
      </p:pic>
      <p:pic>
        <p:nvPicPr>
          <p:cNvPr id="48" name="Picture 4" descr="Thermaltake Smart RGB 600W, Napájecí zdroj pro PC | AB-COM.cz">
            <a:extLst>
              <a:ext uri="{FF2B5EF4-FFF2-40B4-BE49-F238E27FC236}">
                <a16:creationId xmlns:a16="http://schemas.microsoft.com/office/drawing/2014/main" id="{F85DC368-B092-4C73-B6C4-4133D6DFDF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29754" y="3154806"/>
            <a:ext cx="6283513" cy="6311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MSI Czech | MSI Czech">
            <a:extLst>
              <a:ext uri="{FF2B5EF4-FFF2-40B4-BE49-F238E27FC236}">
                <a16:creationId xmlns:a16="http://schemas.microsoft.com/office/drawing/2014/main" id="{ED276896-0DD9-40F8-A242-366F6162DA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62176" y="4311993"/>
            <a:ext cx="8519289" cy="2725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EFACD584-865A-491A-BC73-3C8E7E27D4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11091" y="3233622"/>
            <a:ext cx="5476875" cy="4133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4">
            <a:extLst>
              <a:ext uri="{FF2B5EF4-FFF2-40B4-BE49-F238E27FC236}">
                <a16:creationId xmlns:a16="http://schemas.microsoft.com/office/drawing/2014/main" id="{EA108A1E-7A1B-43FF-BF38-E783940571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105620" y="3255812"/>
            <a:ext cx="476250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55481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0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t="-75855" b="-75855"/>
            </a:stretch>
          </a:blipFill>
          <a:ln>
            <a:noFill/>
          </a:ln>
        </p:spPr>
        <p:txBody>
          <a:bodyPr/>
          <a:lstStyle/>
          <a:p>
            <a:endParaRPr lang="cs-CZ"/>
          </a:p>
        </p:txBody>
      </p:sp>
      <p:grpSp>
        <p:nvGrpSpPr>
          <p:cNvPr id="88" name="Google Shape;88;p10"/>
          <p:cNvGrpSpPr/>
          <p:nvPr/>
        </p:nvGrpSpPr>
        <p:grpSpPr>
          <a:xfrm>
            <a:off x="390010" y="383599"/>
            <a:ext cx="6818662" cy="7015545"/>
            <a:chOff x="0" y="0"/>
            <a:chExt cx="9091550" cy="9354060"/>
          </a:xfrm>
        </p:grpSpPr>
        <p:cxnSp>
          <p:nvCxnSpPr>
            <p:cNvPr id="89" name="Google Shape;89;p10"/>
            <p:cNvCxnSpPr/>
            <p:nvPr/>
          </p:nvCxnSpPr>
          <p:spPr>
            <a:xfrm>
              <a:off x="245555" y="450470"/>
              <a:ext cx="0" cy="8656320"/>
            </a:xfrm>
            <a:prstGeom prst="straightConnector1">
              <a:avLst/>
            </a:prstGeom>
            <a:noFill/>
            <a:ln w="50800" cap="flat" cmpd="sng">
              <a:solidFill>
                <a:srgbClr val="5271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grpSp>
          <p:nvGrpSpPr>
            <p:cNvPr id="90" name="Google Shape;90;p10"/>
            <p:cNvGrpSpPr/>
            <p:nvPr/>
          </p:nvGrpSpPr>
          <p:grpSpPr>
            <a:xfrm>
              <a:off x="0" y="8903590"/>
              <a:ext cx="450470" cy="450470"/>
              <a:chOff x="0" y="0"/>
              <a:chExt cx="812800" cy="812800"/>
            </a:xfrm>
          </p:grpSpPr>
          <p:sp>
            <p:nvSpPr>
              <p:cNvPr id="91" name="Google Shape;91;p1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5271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92;p10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cxnSp>
          <p:nvCxnSpPr>
            <p:cNvPr id="93" name="Google Shape;93;p10"/>
            <p:cNvCxnSpPr/>
            <p:nvPr/>
          </p:nvCxnSpPr>
          <p:spPr>
            <a:xfrm rot="10800000">
              <a:off x="209995" y="270537"/>
              <a:ext cx="8656320" cy="0"/>
            </a:xfrm>
            <a:prstGeom prst="straightConnector1">
              <a:avLst/>
            </a:prstGeom>
            <a:noFill/>
            <a:ln w="50800" cap="flat" cmpd="sng">
              <a:solidFill>
                <a:srgbClr val="5271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grpSp>
          <p:nvGrpSpPr>
            <p:cNvPr id="94" name="Google Shape;94;p10"/>
            <p:cNvGrpSpPr/>
            <p:nvPr/>
          </p:nvGrpSpPr>
          <p:grpSpPr>
            <a:xfrm>
              <a:off x="15240" y="7178325"/>
              <a:ext cx="450470" cy="450470"/>
              <a:chOff x="0" y="0"/>
              <a:chExt cx="812800" cy="812800"/>
            </a:xfrm>
          </p:grpSpPr>
          <p:sp>
            <p:nvSpPr>
              <p:cNvPr id="95" name="Google Shape;95;p1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5271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96;p10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97" name="Google Shape;97;p10"/>
            <p:cNvGrpSpPr/>
            <p:nvPr/>
          </p:nvGrpSpPr>
          <p:grpSpPr>
            <a:xfrm>
              <a:off x="1941616" y="0"/>
              <a:ext cx="450470" cy="450470"/>
              <a:chOff x="0" y="0"/>
              <a:chExt cx="812800" cy="812800"/>
            </a:xfrm>
          </p:grpSpPr>
          <p:sp>
            <p:nvSpPr>
              <p:cNvPr id="98" name="Google Shape;98;p1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5271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99;p10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0" name="Google Shape;100;p10"/>
            <p:cNvGrpSpPr/>
            <p:nvPr/>
          </p:nvGrpSpPr>
          <p:grpSpPr>
            <a:xfrm>
              <a:off x="8641080" y="70702"/>
              <a:ext cx="450470" cy="450470"/>
              <a:chOff x="0" y="0"/>
              <a:chExt cx="812800" cy="812800"/>
            </a:xfrm>
          </p:grpSpPr>
          <p:sp>
            <p:nvSpPr>
              <p:cNvPr id="101" name="Google Shape;101;p1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5271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102;p10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3" name="Google Shape;103;p10"/>
            <p:cNvGrpSpPr/>
            <p:nvPr/>
          </p:nvGrpSpPr>
          <p:grpSpPr>
            <a:xfrm>
              <a:off x="45720" y="88912"/>
              <a:ext cx="450470" cy="450470"/>
              <a:chOff x="0" y="0"/>
              <a:chExt cx="812800" cy="812800"/>
            </a:xfrm>
          </p:grpSpPr>
          <p:sp>
            <p:nvSpPr>
              <p:cNvPr id="104" name="Google Shape;104;p1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5271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105;p10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106" name="Google Shape;106;p10"/>
          <p:cNvGrpSpPr/>
          <p:nvPr/>
        </p:nvGrpSpPr>
        <p:grpSpPr>
          <a:xfrm rot="10800000">
            <a:off x="11105689" y="2926874"/>
            <a:ext cx="6818662" cy="7015545"/>
            <a:chOff x="0" y="0"/>
            <a:chExt cx="9091550" cy="9354060"/>
          </a:xfrm>
        </p:grpSpPr>
        <p:cxnSp>
          <p:nvCxnSpPr>
            <p:cNvPr id="107" name="Google Shape;107;p10"/>
            <p:cNvCxnSpPr/>
            <p:nvPr/>
          </p:nvCxnSpPr>
          <p:spPr>
            <a:xfrm>
              <a:off x="245555" y="450470"/>
              <a:ext cx="0" cy="8656320"/>
            </a:xfrm>
            <a:prstGeom prst="straightConnector1">
              <a:avLst/>
            </a:prstGeom>
            <a:noFill/>
            <a:ln w="50800" cap="flat" cmpd="sng">
              <a:solidFill>
                <a:srgbClr val="5271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grpSp>
          <p:nvGrpSpPr>
            <p:cNvPr id="108" name="Google Shape;108;p10"/>
            <p:cNvGrpSpPr/>
            <p:nvPr/>
          </p:nvGrpSpPr>
          <p:grpSpPr>
            <a:xfrm>
              <a:off x="0" y="8903590"/>
              <a:ext cx="450470" cy="450470"/>
              <a:chOff x="0" y="0"/>
              <a:chExt cx="812800" cy="812800"/>
            </a:xfrm>
          </p:grpSpPr>
          <p:sp>
            <p:nvSpPr>
              <p:cNvPr id="109" name="Google Shape;109;p1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5271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110;p10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cxnSp>
          <p:nvCxnSpPr>
            <p:cNvPr id="111" name="Google Shape;111;p10"/>
            <p:cNvCxnSpPr/>
            <p:nvPr/>
          </p:nvCxnSpPr>
          <p:spPr>
            <a:xfrm rot="10800000">
              <a:off x="209995" y="270537"/>
              <a:ext cx="8656320" cy="0"/>
            </a:xfrm>
            <a:prstGeom prst="straightConnector1">
              <a:avLst/>
            </a:prstGeom>
            <a:noFill/>
            <a:ln w="50800" cap="flat" cmpd="sng">
              <a:solidFill>
                <a:srgbClr val="5271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grpSp>
          <p:nvGrpSpPr>
            <p:cNvPr id="112" name="Google Shape;112;p10"/>
            <p:cNvGrpSpPr/>
            <p:nvPr/>
          </p:nvGrpSpPr>
          <p:grpSpPr>
            <a:xfrm>
              <a:off x="15240" y="7178325"/>
              <a:ext cx="450470" cy="450470"/>
              <a:chOff x="0" y="0"/>
              <a:chExt cx="812800" cy="812800"/>
            </a:xfrm>
          </p:grpSpPr>
          <p:sp>
            <p:nvSpPr>
              <p:cNvPr id="113" name="Google Shape;113;p1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5271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114;p10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15" name="Google Shape;115;p10"/>
            <p:cNvGrpSpPr/>
            <p:nvPr/>
          </p:nvGrpSpPr>
          <p:grpSpPr>
            <a:xfrm>
              <a:off x="1941616" y="0"/>
              <a:ext cx="450470" cy="450470"/>
              <a:chOff x="0" y="0"/>
              <a:chExt cx="812800" cy="812800"/>
            </a:xfrm>
          </p:grpSpPr>
          <p:sp>
            <p:nvSpPr>
              <p:cNvPr id="116" name="Google Shape;116;p1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5271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117;p10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18" name="Google Shape;118;p10"/>
            <p:cNvGrpSpPr/>
            <p:nvPr/>
          </p:nvGrpSpPr>
          <p:grpSpPr>
            <a:xfrm>
              <a:off x="8641080" y="70702"/>
              <a:ext cx="450470" cy="450470"/>
              <a:chOff x="0" y="0"/>
              <a:chExt cx="812800" cy="812800"/>
            </a:xfrm>
          </p:grpSpPr>
          <p:sp>
            <p:nvSpPr>
              <p:cNvPr id="119" name="Google Shape;119;p1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5271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120;p10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21" name="Google Shape;121;p10"/>
            <p:cNvGrpSpPr/>
            <p:nvPr/>
          </p:nvGrpSpPr>
          <p:grpSpPr>
            <a:xfrm>
              <a:off x="45720" y="88912"/>
              <a:ext cx="450470" cy="450470"/>
              <a:chOff x="0" y="0"/>
              <a:chExt cx="812800" cy="812800"/>
            </a:xfrm>
          </p:grpSpPr>
          <p:sp>
            <p:nvSpPr>
              <p:cNvPr id="122" name="Google Shape;122;p1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5271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123;p10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130" name="Google Shape;130;p10"/>
          <p:cNvSpPr txBox="1"/>
          <p:nvPr/>
        </p:nvSpPr>
        <p:spPr>
          <a:xfrm>
            <a:off x="1183643" y="2926874"/>
            <a:ext cx="7424863" cy="59216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571500" marR="0" lvl="0" indent="-5715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cs-CZ" sz="3600" b="1" dirty="0">
                <a:solidFill>
                  <a:srgbClr val="FFFFFF"/>
                </a:solidFill>
                <a:latin typeface="Calibri" panose="020F0502020204030204" pitchFamily="34" charset="0"/>
                <a:ea typeface="Ubuntu"/>
                <a:cs typeface="Calibri" panose="020F0502020204030204" pitchFamily="34" charset="0"/>
                <a:sym typeface="Ubuntu"/>
              </a:rPr>
              <a:t>Powerbanky</a:t>
            </a:r>
          </a:p>
          <a:p>
            <a:pPr marL="571500" marR="0" lvl="0" indent="-5715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cs-CZ" sz="3200" dirty="0">
                <a:solidFill>
                  <a:srgbClr val="FFFFFF"/>
                </a:solidFill>
                <a:latin typeface="Calibri" panose="020F0502020204030204" pitchFamily="34" charset="0"/>
                <a:ea typeface="Ubuntu"/>
                <a:cs typeface="Calibri" panose="020F0502020204030204" pitchFamily="34" charset="0"/>
                <a:sym typeface="Ubuntu"/>
              </a:rPr>
              <a:t>Přenosný externí zdroj energie pro nabíjení především mobilních zařízení</a:t>
            </a:r>
          </a:p>
          <a:p>
            <a:pPr marL="571500" marR="0" lvl="0" indent="-5715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cs-CZ" sz="3200" dirty="0">
                <a:solidFill>
                  <a:srgbClr val="FFFFFF"/>
                </a:solidFill>
                <a:latin typeface="Calibri" panose="020F0502020204030204" pitchFamily="34" charset="0"/>
                <a:ea typeface="Ubuntu"/>
                <a:cs typeface="Calibri" panose="020F0502020204030204" pitchFamily="34" charset="0"/>
                <a:sym typeface="Ubuntu"/>
              </a:rPr>
              <a:t>Zajišťuje dostatečnou energii na prodloužení životnosti baterie vašeho telefonu</a:t>
            </a:r>
          </a:p>
          <a:p>
            <a:pPr marL="571500" marR="0" lvl="0" indent="-5715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cs-CZ" sz="3200" dirty="0">
                <a:solidFill>
                  <a:srgbClr val="FFFFFF"/>
                </a:solidFill>
                <a:latin typeface="Calibri" panose="020F0502020204030204" pitchFamily="34" charset="0"/>
                <a:ea typeface="Ubuntu"/>
                <a:cs typeface="Calibri" panose="020F0502020204030204" pitchFamily="34" charset="0"/>
                <a:sym typeface="Ubuntu"/>
              </a:rPr>
              <a:t>Powerbanky jsou navrženy tak, aby byly kompatibilní s širokou škálou zařízení</a:t>
            </a:r>
          </a:p>
          <a:p>
            <a:pPr marL="571500" marR="0" lvl="0" indent="-5715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endParaRPr lang="cs-CZ" sz="3600" dirty="0">
              <a:solidFill>
                <a:srgbClr val="FFFFFF"/>
              </a:solidFill>
              <a:latin typeface="Calibri" panose="020F0502020204030204" pitchFamily="34" charset="0"/>
              <a:ea typeface="Ubuntu"/>
              <a:cs typeface="Calibri" panose="020F0502020204030204" pitchFamily="34" charset="0"/>
              <a:sym typeface="Ubuntu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E0F5855-4ED9-FCB1-B938-DF67D69AB694}"/>
              </a:ext>
            </a:extLst>
          </p:cNvPr>
          <p:cNvSpPr>
            <a:spLocks/>
          </p:cNvSpPr>
          <p:nvPr/>
        </p:nvSpPr>
        <p:spPr>
          <a:xfrm>
            <a:off x="7378308" y="1269785"/>
            <a:ext cx="3557746" cy="115988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/>
            <a:r>
              <a:rPr lang="cs-CZ" sz="11000" dirty="0">
                <a:latin typeface="Bahnschrift Condensed" panose="020B0502040204020203" pitchFamily="34" charset="0"/>
              </a:rPr>
              <a:t>Zdroje</a:t>
            </a:r>
          </a:p>
        </p:txBody>
      </p:sp>
      <p:pic>
        <p:nvPicPr>
          <p:cNvPr id="3" name="Picture 12" descr="Komponenty | Chladiče, ventilátory | Ventilátory | SUNTECH Computer -  prodej počítačů, elektroniky a spotřebního materiálu">
            <a:extLst>
              <a:ext uri="{FF2B5EF4-FFF2-40B4-BE49-F238E27FC236}">
                <a16:creationId xmlns:a16="http://schemas.microsoft.com/office/drawing/2014/main" id="{F7C8E7CA-B3EB-448E-9ECE-D8399A56B6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79247" y="-7295425"/>
            <a:ext cx="3085635" cy="3147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0" descr="MSI MAG META 5 5E – Herní bomba s minimalistickou tváří | Herní počítač |  MSI">
            <a:extLst>
              <a:ext uri="{FF2B5EF4-FFF2-40B4-BE49-F238E27FC236}">
                <a16:creationId xmlns:a16="http://schemas.microsoft.com/office/drawing/2014/main" id="{6A0B01E0-91C4-8176-A797-B48EAF0A47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8464" y="-7643064"/>
            <a:ext cx="5019254" cy="4015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Thermaltake Smart RGB 600W, Napájecí zdroj pro PC | AB-COM.cz">
            <a:extLst>
              <a:ext uri="{FF2B5EF4-FFF2-40B4-BE49-F238E27FC236}">
                <a16:creationId xmlns:a16="http://schemas.microsoft.com/office/drawing/2014/main" id="{0F81DF68-D593-93A5-D2AB-FC1DE8598B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1270" y="-7704399"/>
            <a:ext cx="3695665" cy="3712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0000397D-B585-23A1-382C-FA511FA91029}"/>
              </a:ext>
            </a:extLst>
          </p:cNvPr>
          <p:cNvSpPr txBox="1"/>
          <p:nvPr/>
        </p:nvSpPr>
        <p:spPr>
          <a:xfrm>
            <a:off x="8078850" y="2477919"/>
            <a:ext cx="91440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6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Externí</a:t>
            </a:r>
            <a:endParaRPr lang="cs-CZ" sz="6000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06E5B852-A3D7-4823-BD8E-E5CD5315D80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548559" y="4594837"/>
            <a:ext cx="3908858" cy="2198732"/>
          </a:xfrm>
          <a:prstGeom prst="rect">
            <a:avLst/>
          </a:prstGeom>
        </p:spPr>
      </p:pic>
      <p:pic>
        <p:nvPicPr>
          <p:cNvPr id="48" name="Picture 4" descr="Thermaltake Smart RGB 600W, Napájecí zdroj pro PC | AB-COM.cz">
            <a:extLst>
              <a:ext uri="{FF2B5EF4-FFF2-40B4-BE49-F238E27FC236}">
                <a16:creationId xmlns:a16="http://schemas.microsoft.com/office/drawing/2014/main" id="{F85DC368-B092-4C73-B6C4-4133D6DFDF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29754" y="3154806"/>
            <a:ext cx="6283513" cy="6311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MSI Czech | MSI Czech">
            <a:extLst>
              <a:ext uri="{FF2B5EF4-FFF2-40B4-BE49-F238E27FC236}">
                <a16:creationId xmlns:a16="http://schemas.microsoft.com/office/drawing/2014/main" id="{ED276896-0DD9-40F8-A242-366F6162DA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62176" y="4311993"/>
            <a:ext cx="8519289" cy="2725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EFACD584-865A-491A-BC73-3C8E7E27D4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15402" y="3233622"/>
            <a:ext cx="5476875" cy="4133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0250CFAC-6B57-45E3-A6CC-A5DE9846D2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03270" y="3255812"/>
            <a:ext cx="476250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76876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9" name="Google Shape;329;p15"/>
          <p:cNvGrpSpPr/>
          <p:nvPr/>
        </p:nvGrpSpPr>
        <p:grpSpPr>
          <a:xfrm rot="10800000">
            <a:off x="11105689" y="2926874"/>
            <a:ext cx="6818662" cy="7015545"/>
            <a:chOff x="0" y="0"/>
            <a:chExt cx="9091550" cy="9354060"/>
          </a:xfrm>
        </p:grpSpPr>
        <p:cxnSp>
          <p:nvCxnSpPr>
            <p:cNvPr id="330" name="Google Shape;330;p15"/>
            <p:cNvCxnSpPr/>
            <p:nvPr/>
          </p:nvCxnSpPr>
          <p:spPr>
            <a:xfrm>
              <a:off x="245555" y="450470"/>
              <a:ext cx="0" cy="8656320"/>
            </a:xfrm>
            <a:prstGeom prst="straightConnector1">
              <a:avLst/>
            </a:prstGeom>
            <a:noFill/>
            <a:ln w="508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grpSp>
          <p:nvGrpSpPr>
            <p:cNvPr id="331" name="Google Shape;331;p15"/>
            <p:cNvGrpSpPr/>
            <p:nvPr/>
          </p:nvGrpSpPr>
          <p:grpSpPr>
            <a:xfrm>
              <a:off x="0" y="8903590"/>
              <a:ext cx="450470" cy="450470"/>
              <a:chOff x="0" y="0"/>
              <a:chExt cx="812800" cy="812800"/>
            </a:xfrm>
          </p:grpSpPr>
          <p:sp>
            <p:nvSpPr>
              <p:cNvPr id="332" name="Google Shape;332;p1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3" name="Google Shape;333;p15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cxnSp>
          <p:nvCxnSpPr>
            <p:cNvPr id="334" name="Google Shape;334;p15"/>
            <p:cNvCxnSpPr/>
            <p:nvPr/>
          </p:nvCxnSpPr>
          <p:spPr>
            <a:xfrm rot="10800000">
              <a:off x="209995" y="270537"/>
              <a:ext cx="8656320" cy="0"/>
            </a:xfrm>
            <a:prstGeom prst="straightConnector1">
              <a:avLst/>
            </a:prstGeom>
            <a:noFill/>
            <a:ln w="508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grpSp>
          <p:nvGrpSpPr>
            <p:cNvPr id="335" name="Google Shape;335;p15"/>
            <p:cNvGrpSpPr/>
            <p:nvPr/>
          </p:nvGrpSpPr>
          <p:grpSpPr>
            <a:xfrm>
              <a:off x="15240" y="7178325"/>
              <a:ext cx="450470" cy="450470"/>
              <a:chOff x="0" y="0"/>
              <a:chExt cx="812800" cy="812800"/>
            </a:xfrm>
          </p:grpSpPr>
          <p:sp>
            <p:nvSpPr>
              <p:cNvPr id="336" name="Google Shape;336;p1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7" name="Google Shape;337;p15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38" name="Google Shape;338;p15"/>
            <p:cNvGrpSpPr/>
            <p:nvPr/>
          </p:nvGrpSpPr>
          <p:grpSpPr>
            <a:xfrm>
              <a:off x="1941616" y="0"/>
              <a:ext cx="450470" cy="450470"/>
              <a:chOff x="0" y="0"/>
              <a:chExt cx="812800" cy="812800"/>
            </a:xfrm>
          </p:grpSpPr>
          <p:sp>
            <p:nvSpPr>
              <p:cNvPr id="339" name="Google Shape;339;p1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0" name="Google Shape;340;p15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41" name="Google Shape;341;p15"/>
            <p:cNvGrpSpPr/>
            <p:nvPr/>
          </p:nvGrpSpPr>
          <p:grpSpPr>
            <a:xfrm>
              <a:off x="8641080" y="70702"/>
              <a:ext cx="450470" cy="450470"/>
              <a:chOff x="0" y="0"/>
              <a:chExt cx="812800" cy="812800"/>
            </a:xfrm>
          </p:grpSpPr>
          <p:sp>
            <p:nvSpPr>
              <p:cNvPr id="342" name="Google Shape;342;p1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3" name="Google Shape;343;p15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44" name="Google Shape;344;p15"/>
            <p:cNvGrpSpPr/>
            <p:nvPr/>
          </p:nvGrpSpPr>
          <p:grpSpPr>
            <a:xfrm>
              <a:off x="45720" y="88912"/>
              <a:ext cx="450470" cy="450470"/>
              <a:chOff x="0" y="0"/>
              <a:chExt cx="812800" cy="812800"/>
            </a:xfrm>
          </p:grpSpPr>
          <p:sp>
            <p:nvSpPr>
              <p:cNvPr id="345" name="Google Shape;345;p1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6" name="Google Shape;346;p15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347" name="Google Shape;347;p15"/>
          <p:cNvGrpSpPr/>
          <p:nvPr/>
        </p:nvGrpSpPr>
        <p:grpSpPr>
          <a:xfrm>
            <a:off x="390010" y="383599"/>
            <a:ext cx="6818662" cy="7015545"/>
            <a:chOff x="0" y="0"/>
            <a:chExt cx="9091550" cy="9354060"/>
          </a:xfrm>
        </p:grpSpPr>
        <p:cxnSp>
          <p:nvCxnSpPr>
            <p:cNvPr id="348" name="Google Shape;348;p15"/>
            <p:cNvCxnSpPr/>
            <p:nvPr/>
          </p:nvCxnSpPr>
          <p:spPr>
            <a:xfrm>
              <a:off x="245555" y="450470"/>
              <a:ext cx="0" cy="8656320"/>
            </a:xfrm>
            <a:prstGeom prst="straightConnector1">
              <a:avLst/>
            </a:prstGeom>
            <a:noFill/>
            <a:ln w="508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grpSp>
          <p:nvGrpSpPr>
            <p:cNvPr id="349" name="Google Shape;349;p15"/>
            <p:cNvGrpSpPr/>
            <p:nvPr/>
          </p:nvGrpSpPr>
          <p:grpSpPr>
            <a:xfrm>
              <a:off x="0" y="8903590"/>
              <a:ext cx="450470" cy="450470"/>
              <a:chOff x="0" y="0"/>
              <a:chExt cx="812800" cy="812800"/>
            </a:xfrm>
          </p:grpSpPr>
          <p:sp>
            <p:nvSpPr>
              <p:cNvPr id="350" name="Google Shape;350;p1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1" name="Google Shape;351;p15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cxnSp>
          <p:nvCxnSpPr>
            <p:cNvPr id="352" name="Google Shape;352;p15"/>
            <p:cNvCxnSpPr/>
            <p:nvPr/>
          </p:nvCxnSpPr>
          <p:spPr>
            <a:xfrm rot="10800000">
              <a:off x="209995" y="270537"/>
              <a:ext cx="8656320" cy="0"/>
            </a:xfrm>
            <a:prstGeom prst="straightConnector1">
              <a:avLst/>
            </a:prstGeom>
            <a:noFill/>
            <a:ln w="508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grpSp>
          <p:nvGrpSpPr>
            <p:cNvPr id="353" name="Google Shape;353;p15"/>
            <p:cNvGrpSpPr/>
            <p:nvPr/>
          </p:nvGrpSpPr>
          <p:grpSpPr>
            <a:xfrm>
              <a:off x="15240" y="7178325"/>
              <a:ext cx="450470" cy="450470"/>
              <a:chOff x="0" y="0"/>
              <a:chExt cx="812800" cy="812800"/>
            </a:xfrm>
          </p:grpSpPr>
          <p:sp>
            <p:nvSpPr>
              <p:cNvPr id="354" name="Google Shape;354;p1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5" name="Google Shape;355;p15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56" name="Google Shape;356;p15"/>
            <p:cNvGrpSpPr/>
            <p:nvPr/>
          </p:nvGrpSpPr>
          <p:grpSpPr>
            <a:xfrm>
              <a:off x="1941616" y="0"/>
              <a:ext cx="450470" cy="450470"/>
              <a:chOff x="0" y="0"/>
              <a:chExt cx="812800" cy="812800"/>
            </a:xfrm>
          </p:grpSpPr>
          <p:sp>
            <p:nvSpPr>
              <p:cNvPr id="357" name="Google Shape;357;p1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8" name="Google Shape;358;p15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59" name="Google Shape;359;p15"/>
            <p:cNvGrpSpPr/>
            <p:nvPr/>
          </p:nvGrpSpPr>
          <p:grpSpPr>
            <a:xfrm>
              <a:off x="8641080" y="70702"/>
              <a:ext cx="450470" cy="450470"/>
              <a:chOff x="0" y="0"/>
              <a:chExt cx="812800" cy="812800"/>
            </a:xfrm>
          </p:grpSpPr>
          <p:sp>
            <p:nvSpPr>
              <p:cNvPr id="360" name="Google Shape;360;p1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1" name="Google Shape;361;p15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62" name="Google Shape;362;p15"/>
            <p:cNvGrpSpPr/>
            <p:nvPr/>
          </p:nvGrpSpPr>
          <p:grpSpPr>
            <a:xfrm>
              <a:off x="45720" y="88912"/>
              <a:ext cx="450470" cy="450470"/>
              <a:chOff x="0" y="0"/>
              <a:chExt cx="812800" cy="812800"/>
            </a:xfrm>
          </p:grpSpPr>
          <p:sp>
            <p:nvSpPr>
              <p:cNvPr id="363" name="Google Shape;363;p1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4" name="Google Shape;364;p15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6CB0FD08-AC58-AF4E-530D-F7E10E704F37}"/>
              </a:ext>
            </a:extLst>
          </p:cNvPr>
          <p:cNvSpPr/>
          <p:nvPr/>
        </p:nvSpPr>
        <p:spPr>
          <a:xfrm>
            <a:off x="7413810" y="3442006"/>
            <a:ext cx="3301870" cy="14123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1000" dirty="0">
              <a:latin typeface="Bahnschrift Condensed" panose="020B0502040204020203" pitchFamily="34" charset="0"/>
            </a:endParaRPr>
          </a:p>
        </p:txBody>
      </p:sp>
      <p:sp>
        <p:nvSpPr>
          <p:cNvPr id="372" name="Google Shape;372;p15"/>
          <p:cNvSpPr txBox="1"/>
          <p:nvPr/>
        </p:nvSpPr>
        <p:spPr>
          <a:xfrm>
            <a:off x="12415578" y="7431920"/>
            <a:ext cx="4584124" cy="5168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399" dirty="0">
                <a:solidFill>
                  <a:srgbClr val="FFFFFF"/>
                </a:solidFill>
              </a:rPr>
              <a:t>Typy skříní, konstrukce</a:t>
            </a:r>
            <a:endParaRPr lang="en-US" sz="2400" dirty="0"/>
          </a:p>
        </p:txBody>
      </p:sp>
      <p:sp>
        <p:nvSpPr>
          <p:cNvPr id="375" name="Google Shape;375;p15"/>
          <p:cNvSpPr txBox="1"/>
          <p:nvPr/>
        </p:nvSpPr>
        <p:spPr>
          <a:xfrm>
            <a:off x="1435027" y="7429112"/>
            <a:ext cx="5241879" cy="5168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399" b="0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Typy chlazení</a:t>
            </a:r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B962243-9921-DD0A-A1E2-934BBD0A9282}"/>
              </a:ext>
            </a:extLst>
          </p:cNvPr>
          <p:cNvSpPr>
            <a:spLocks/>
          </p:cNvSpPr>
          <p:nvPr/>
        </p:nvSpPr>
        <p:spPr>
          <a:xfrm>
            <a:off x="8340075" y="6712106"/>
            <a:ext cx="2449257" cy="86418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/>
            <a:r>
              <a:rPr lang="cs-CZ" sz="7200" dirty="0">
                <a:latin typeface="Bahnschrift Condensed" panose="020B0502040204020203" pitchFamily="34" charset="0"/>
              </a:rPr>
              <a:t>Zdroje</a:t>
            </a:r>
            <a:endParaRPr lang="cs-CZ" sz="5000" dirty="0">
              <a:latin typeface="Bahnschrift Condensed" panose="020B0502040204020203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8BBC6B2-C9E9-A57F-CFC4-E365EF6BDA81}"/>
              </a:ext>
            </a:extLst>
          </p:cNvPr>
          <p:cNvSpPr/>
          <p:nvPr/>
        </p:nvSpPr>
        <p:spPr>
          <a:xfrm>
            <a:off x="13902506" y="6725760"/>
            <a:ext cx="1610268" cy="6887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5000" dirty="0">
                <a:latin typeface="Bahnschrift Condensed" panose="020B0502040204020203" pitchFamily="34" charset="0"/>
              </a:rPr>
              <a:t>Skříně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9929C17-D73E-7E4B-BEF5-79AC991BC8F7}"/>
              </a:ext>
            </a:extLst>
          </p:cNvPr>
          <p:cNvSpPr/>
          <p:nvPr/>
        </p:nvSpPr>
        <p:spPr>
          <a:xfrm>
            <a:off x="2997877" y="6690589"/>
            <a:ext cx="2067787" cy="6806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5000" dirty="0">
                <a:latin typeface="Bahnschrift Condensed" panose="020B0502040204020203" pitchFamily="34" charset="0"/>
              </a:rPr>
              <a:t>Chlazení</a:t>
            </a:r>
          </a:p>
        </p:txBody>
      </p:sp>
      <p:pic>
        <p:nvPicPr>
          <p:cNvPr id="1028" name="Picture 4" descr="Thermaltake Smart RGB 600W, Napájecí zdroj pro PC | AB-COM.cz">
            <a:extLst>
              <a:ext uri="{FF2B5EF4-FFF2-40B4-BE49-F238E27FC236}">
                <a16:creationId xmlns:a16="http://schemas.microsoft.com/office/drawing/2014/main" id="{4515AE2B-3F98-C1AD-4AAB-AF23554803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0951" y="2620727"/>
            <a:ext cx="4215395" cy="4234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MSI MAG META 5 5E – Herní bomba s minimalistickou tváří | Herní počítač |  MSI">
            <a:extLst>
              <a:ext uri="{FF2B5EF4-FFF2-40B4-BE49-F238E27FC236}">
                <a16:creationId xmlns:a16="http://schemas.microsoft.com/office/drawing/2014/main" id="{737E29B8-8572-4B4C-A1C3-E24C444052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63826" y="3412799"/>
            <a:ext cx="4097238" cy="3277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Komponenty | Chladiče, ventilátory | Ventilátory | SUNTECH Computer -  prodej počítačů, elektroniky a spotřebního materiálu">
            <a:extLst>
              <a:ext uri="{FF2B5EF4-FFF2-40B4-BE49-F238E27FC236}">
                <a16:creationId xmlns:a16="http://schemas.microsoft.com/office/drawing/2014/main" id="{66365FD4-6596-1AFD-A9BA-D22CBC8553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2323" y="3875054"/>
            <a:ext cx="2487149" cy="2536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Google Shape;372;p15">
            <a:extLst>
              <a:ext uri="{FF2B5EF4-FFF2-40B4-BE49-F238E27FC236}">
                <a16:creationId xmlns:a16="http://schemas.microsoft.com/office/drawing/2014/main" id="{1B188634-4F02-220D-441D-17778596D66A}"/>
              </a:ext>
            </a:extLst>
          </p:cNvPr>
          <p:cNvSpPr txBox="1"/>
          <p:nvPr/>
        </p:nvSpPr>
        <p:spPr>
          <a:xfrm>
            <a:off x="7229445" y="7652303"/>
            <a:ext cx="4584124" cy="6032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 algn="ctr">
              <a:lnSpc>
                <a:spcPct val="140016"/>
              </a:lnSpc>
            </a:pPr>
            <a:r>
              <a:rPr lang="cs-CZ" sz="2800" dirty="0">
                <a:solidFill>
                  <a:srgbClr val="FFFFFF"/>
                </a:solidFill>
              </a:rPr>
              <a:t>Typy zdrojů a jejich dělení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0987489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9" name="Google Shape;329;p15"/>
          <p:cNvGrpSpPr/>
          <p:nvPr/>
        </p:nvGrpSpPr>
        <p:grpSpPr>
          <a:xfrm rot="10800000">
            <a:off x="11105689" y="2926874"/>
            <a:ext cx="6818662" cy="7015545"/>
            <a:chOff x="0" y="0"/>
            <a:chExt cx="9091550" cy="9354060"/>
          </a:xfrm>
        </p:grpSpPr>
        <p:cxnSp>
          <p:nvCxnSpPr>
            <p:cNvPr id="330" name="Google Shape;330;p15"/>
            <p:cNvCxnSpPr/>
            <p:nvPr/>
          </p:nvCxnSpPr>
          <p:spPr>
            <a:xfrm>
              <a:off x="245555" y="450470"/>
              <a:ext cx="0" cy="8656320"/>
            </a:xfrm>
            <a:prstGeom prst="straightConnector1">
              <a:avLst/>
            </a:prstGeom>
            <a:noFill/>
            <a:ln w="508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grpSp>
          <p:nvGrpSpPr>
            <p:cNvPr id="331" name="Google Shape;331;p15"/>
            <p:cNvGrpSpPr/>
            <p:nvPr/>
          </p:nvGrpSpPr>
          <p:grpSpPr>
            <a:xfrm>
              <a:off x="0" y="8903590"/>
              <a:ext cx="450470" cy="450470"/>
              <a:chOff x="0" y="0"/>
              <a:chExt cx="812800" cy="812800"/>
            </a:xfrm>
          </p:grpSpPr>
          <p:sp>
            <p:nvSpPr>
              <p:cNvPr id="332" name="Google Shape;332;p1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3" name="Google Shape;333;p15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cxnSp>
          <p:nvCxnSpPr>
            <p:cNvPr id="334" name="Google Shape;334;p15"/>
            <p:cNvCxnSpPr/>
            <p:nvPr/>
          </p:nvCxnSpPr>
          <p:spPr>
            <a:xfrm rot="10800000">
              <a:off x="209995" y="270537"/>
              <a:ext cx="8656320" cy="0"/>
            </a:xfrm>
            <a:prstGeom prst="straightConnector1">
              <a:avLst/>
            </a:prstGeom>
            <a:noFill/>
            <a:ln w="508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grpSp>
          <p:nvGrpSpPr>
            <p:cNvPr id="335" name="Google Shape;335;p15"/>
            <p:cNvGrpSpPr/>
            <p:nvPr/>
          </p:nvGrpSpPr>
          <p:grpSpPr>
            <a:xfrm>
              <a:off x="15240" y="7178325"/>
              <a:ext cx="450470" cy="450470"/>
              <a:chOff x="0" y="0"/>
              <a:chExt cx="812800" cy="812800"/>
            </a:xfrm>
          </p:grpSpPr>
          <p:sp>
            <p:nvSpPr>
              <p:cNvPr id="336" name="Google Shape;336;p1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7" name="Google Shape;337;p15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38" name="Google Shape;338;p15"/>
            <p:cNvGrpSpPr/>
            <p:nvPr/>
          </p:nvGrpSpPr>
          <p:grpSpPr>
            <a:xfrm>
              <a:off x="1941616" y="0"/>
              <a:ext cx="450470" cy="450470"/>
              <a:chOff x="0" y="0"/>
              <a:chExt cx="812800" cy="812800"/>
            </a:xfrm>
          </p:grpSpPr>
          <p:sp>
            <p:nvSpPr>
              <p:cNvPr id="339" name="Google Shape;339;p1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0" name="Google Shape;340;p15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41" name="Google Shape;341;p15"/>
            <p:cNvGrpSpPr/>
            <p:nvPr/>
          </p:nvGrpSpPr>
          <p:grpSpPr>
            <a:xfrm>
              <a:off x="8641080" y="70702"/>
              <a:ext cx="450470" cy="450470"/>
              <a:chOff x="0" y="0"/>
              <a:chExt cx="812800" cy="812800"/>
            </a:xfrm>
          </p:grpSpPr>
          <p:sp>
            <p:nvSpPr>
              <p:cNvPr id="342" name="Google Shape;342;p1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3" name="Google Shape;343;p15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44" name="Google Shape;344;p15"/>
            <p:cNvGrpSpPr/>
            <p:nvPr/>
          </p:nvGrpSpPr>
          <p:grpSpPr>
            <a:xfrm>
              <a:off x="45720" y="88912"/>
              <a:ext cx="450470" cy="450470"/>
              <a:chOff x="0" y="0"/>
              <a:chExt cx="812800" cy="812800"/>
            </a:xfrm>
          </p:grpSpPr>
          <p:sp>
            <p:nvSpPr>
              <p:cNvPr id="345" name="Google Shape;345;p1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6" name="Google Shape;346;p15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347" name="Google Shape;347;p15"/>
          <p:cNvGrpSpPr/>
          <p:nvPr/>
        </p:nvGrpSpPr>
        <p:grpSpPr>
          <a:xfrm>
            <a:off x="390010" y="383599"/>
            <a:ext cx="6818662" cy="7015545"/>
            <a:chOff x="0" y="0"/>
            <a:chExt cx="9091550" cy="9354060"/>
          </a:xfrm>
        </p:grpSpPr>
        <p:cxnSp>
          <p:nvCxnSpPr>
            <p:cNvPr id="348" name="Google Shape;348;p15"/>
            <p:cNvCxnSpPr/>
            <p:nvPr/>
          </p:nvCxnSpPr>
          <p:spPr>
            <a:xfrm>
              <a:off x="245555" y="450470"/>
              <a:ext cx="0" cy="8656320"/>
            </a:xfrm>
            <a:prstGeom prst="straightConnector1">
              <a:avLst/>
            </a:prstGeom>
            <a:noFill/>
            <a:ln w="508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grpSp>
          <p:nvGrpSpPr>
            <p:cNvPr id="349" name="Google Shape;349;p15"/>
            <p:cNvGrpSpPr/>
            <p:nvPr/>
          </p:nvGrpSpPr>
          <p:grpSpPr>
            <a:xfrm>
              <a:off x="0" y="8903590"/>
              <a:ext cx="450470" cy="450470"/>
              <a:chOff x="0" y="0"/>
              <a:chExt cx="812800" cy="812800"/>
            </a:xfrm>
          </p:grpSpPr>
          <p:sp>
            <p:nvSpPr>
              <p:cNvPr id="350" name="Google Shape;350;p1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1" name="Google Shape;351;p15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cxnSp>
          <p:nvCxnSpPr>
            <p:cNvPr id="352" name="Google Shape;352;p15"/>
            <p:cNvCxnSpPr/>
            <p:nvPr/>
          </p:nvCxnSpPr>
          <p:spPr>
            <a:xfrm rot="10800000">
              <a:off x="209995" y="270537"/>
              <a:ext cx="8656320" cy="0"/>
            </a:xfrm>
            <a:prstGeom prst="straightConnector1">
              <a:avLst/>
            </a:prstGeom>
            <a:noFill/>
            <a:ln w="508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grpSp>
          <p:nvGrpSpPr>
            <p:cNvPr id="353" name="Google Shape;353;p15"/>
            <p:cNvGrpSpPr/>
            <p:nvPr/>
          </p:nvGrpSpPr>
          <p:grpSpPr>
            <a:xfrm>
              <a:off x="15240" y="7178325"/>
              <a:ext cx="450470" cy="450470"/>
              <a:chOff x="0" y="0"/>
              <a:chExt cx="812800" cy="812800"/>
            </a:xfrm>
          </p:grpSpPr>
          <p:sp>
            <p:nvSpPr>
              <p:cNvPr id="354" name="Google Shape;354;p1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5" name="Google Shape;355;p15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56" name="Google Shape;356;p15"/>
            <p:cNvGrpSpPr/>
            <p:nvPr/>
          </p:nvGrpSpPr>
          <p:grpSpPr>
            <a:xfrm>
              <a:off x="1941616" y="0"/>
              <a:ext cx="450470" cy="450470"/>
              <a:chOff x="0" y="0"/>
              <a:chExt cx="812800" cy="812800"/>
            </a:xfrm>
          </p:grpSpPr>
          <p:sp>
            <p:nvSpPr>
              <p:cNvPr id="357" name="Google Shape;357;p1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8" name="Google Shape;358;p15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59" name="Google Shape;359;p15"/>
            <p:cNvGrpSpPr/>
            <p:nvPr/>
          </p:nvGrpSpPr>
          <p:grpSpPr>
            <a:xfrm>
              <a:off x="8641080" y="70702"/>
              <a:ext cx="450470" cy="450470"/>
              <a:chOff x="0" y="0"/>
              <a:chExt cx="812800" cy="812800"/>
            </a:xfrm>
          </p:grpSpPr>
          <p:sp>
            <p:nvSpPr>
              <p:cNvPr id="360" name="Google Shape;360;p1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1" name="Google Shape;361;p15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62" name="Google Shape;362;p15"/>
            <p:cNvGrpSpPr/>
            <p:nvPr/>
          </p:nvGrpSpPr>
          <p:grpSpPr>
            <a:xfrm>
              <a:off x="45720" y="88912"/>
              <a:ext cx="450470" cy="450470"/>
              <a:chOff x="0" y="0"/>
              <a:chExt cx="812800" cy="812800"/>
            </a:xfrm>
          </p:grpSpPr>
          <p:sp>
            <p:nvSpPr>
              <p:cNvPr id="363" name="Google Shape;363;p1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4" name="Google Shape;364;p15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6CB0FD08-AC58-AF4E-530D-F7E10E704F37}"/>
              </a:ext>
            </a:extLst>
          </p:cNvPr>
          <p:cNvSpPr/>
          <p:nvPr/>
        </p:nvSpPr>
        <p:spPr>
          <a:xfrm>
            <a:off x="7413810" y="3442006"/>
            <a:ext cx="3301870" cy="14123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1000" dirty="0">
              <a:latin typeface="Bahnschrift Condensed" panose="020B0502040204020203" pitchFamily="34" charset="0"/>
            </a:endParaRPr>
          </a:p>
        </p:txBody>
      </p:sp>
      <p:sp>
        <p:nvSpPr>
          <p:cNvPr id="372" name="Google Shape;372;p15"/>
          <p:cNvSpPr txBox="1"/>
          <p:nvPr/>
        </p:nvSpPr>
        <p:spPr>
          <a:xfrm>
            <a:off x="5966004" y="7743130"/>
            <a:ext cx="6803146" cy="6032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800" dirty="0">
                <a:solidFill>
                  <a:srgbClr val="FFFFFF"/>
                </a:solidFill>
              </a:rPr>
              <a:t>Typy skříní, konstrukce</a:t>
            </a:r>
            <a:endParaRPr lang="en-US" sz="3200" dirty="0"/>
          </a:p>
        </p:txBody>
      </p:sp>
      <p:sp>
        <p:nvSpPr>
          <p:cNvPr id="375" name="Google Shape;375;p15"/>
          <p:cNvSpPr txBox="1"/>
          <p:nvPr/>
        </p:nvSpPr>
        <p:spPr>
          <a:xfrm>
            <a:off x="11411868" y="7205234"/>
            <a:ext cx="4880742" cy="5168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399" b="0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Typy chlazení</a:t>
            </a:r>
            <a:endParaRPr lang="en-US" sz="24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B962243-9921-DD0A-A1E2-934BBD0A9282}"/>
              </a:ext>
            </a:extLst>
          </p:cNvPr>
          <p:cNvSpPr>
            <a:spLocks/>
          </p:cNvSpPr>
          <p:nvPr/>
        </p:nvSpPr>
        <p:spPr>
          <a:xfrm>
            <a:off x="3671006" y="6639394"/>
            <a:ext cx="1541074" cy="42189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/>
            <a:r>
              <a:rPr lang="cs-CZ" sz="5000" dirty="0">
                <a:latin typeface="Bahnschrift Condensed" panose="020B0502040204020203" pitchFamily="34" charset="0"/>
              </a:rPr>
              <a:t>Zdroje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8BBC6B2-C9E9-A57F-CFC4-E365EF6BDA81}"/>
              </a:ext>
            </a:extLst>
          </p:cNvPr>
          <p:cNvSpPr/>
          <p:nvPr/>
        </p:nvSpPr>
        <p:spPr>
          <a:xfrm>
            <a:off x="8183133" y="6867011"/>
            <a:ext cx="2368888" cy="10132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6600" dirty="0">
                <a:latin typeface="Bahnschrift Condensed" panose="020B0502040204020203" pitchFamily="34" charset="0"/>
              </a:rPr>
              <a:t>Skříně</a:t>
            </a:r>
            <a:endParaRPr lang="cs-CZ" sz="6000" dirty="0">
              <a:latin typeface="Bahnschrift Condensed" panose="020B0502040204020203" pitchFamily="34" charset="0"/>
            </a:endParaRPr>
          </a:p>
        </p:txBody>
      </p:sp>
      <p:sp>
        <p:nvSpPr>
          <p:cNvPr id="7" name="Google Shape;372;p15">
            <a:extLst>
              <a:ext uri="{FF2B5EF4-FFF2-40B4-BE49-F238E27FC236}">
                <a16:creationId xmlns:a16="http://schemas.microsoft.com/office/drawing/2014/main" id="{977AF5C6-E439-CF83-72AD-6CB742A2A9D5}"/>
              </a:ext>
            </a:extLst>
          </p:cNvPr>
          <p:cNvSpPr txBox="1"/>
          <p:nvPr/>
        </p:nvSpPr>
        <p:spPr>
          <a:xfrm>
            <a:off x="2184074" y="7337471"/>
            <a:ext cx="4321229" cy="5168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399" dirty="0">
                <a:solidFill>
                  <a:srgbClr val="FFFFFF"/>
                </a:solidFill>
              </a:rPr>
              <a:t>Typy zdrojů a jejich dělení</a:t>
            </a:r>
            <a:endParaRPr lang="en-US" sz="24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9929C17-D73E-7E4B-BEF5-79AC991BC8F7}"/>
              </a:ext>
            </a:extLst>
          </p:cNvPr>
          <p:cNvSpPr/>
          <p:nvPr/>
        </p:nvSpPr>
        <p:spPr>
          <a:xfrm>
            <a:off x="12836588" y="6598944"/>
            <a:ext cx="2094257" cy="6141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5000" dirty="0">
                <a:latin typeface="Bahnschrift Condensed" panose="020B0502040204020203" pitchFamily="34" charset="0"/>
              </a:rPr>
              <a:t>Chlazení</a:t>
            </a:r>
          </a:p>
        </p:txBody>
      </p:sp>
      <p:pic>
        <p:nvPicPr>
          <p:cNvPr id="1028" name="Picture 4" descr="Thermaltake Smart RGB 600W, Napájecí zdroj pro PC | AB-COM.cz">
            <a:extLst>
              <a:ext uri="{FF2B5EF4-FFF2-40B4-BE49-F238E27FC236}">
                <a16:creationId xmlns:a16="http://schemas.microsoft.com/office/drawing/2014/main" id="{4515AE2B-3F98-C1AD-4AAB-AF23554803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1509" y="3804167"/>
            <a:ext cx="2623736" cy="2635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MSI MAG META 5 5E – Herní bomba s minimalistickou tváří | Herní počítač |  MSI">
            <a:extLst>
              <a:ext uri="{FF2B5EF4-FFF2-40B4-BE49-F238E27FC236}">
                <a16:creationId xmlns:a16="http://schemas.microsoft.com/office/drawing/2014/main" id="{737E29B8-8572-4B4C-A1C3-E24C444052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7355" y="2532368"/>
            <a:ext cx="5494576" cy="4395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Komponenty | Chladiče, ventilátory | Ventilátory | SUNTECH Computer -  prodej počítačů, elektroniky a spotřebního materiálu">
            <a:extLst>
              <a:ext uri="{FF2B5EF4-FFF2-40B4-BE49-F238E27FC236}">
                <a16:creationId xmlns:a16="http://schemas.microsoft.com/office/drawing/2014/main" id="{66365FD4-6596-1AFD-A9BA-D22CBC8553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86476" y="3804167"/>
            <a:ext cx="2413216" cy="2461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73409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2" name="Google Shape;212;p12"/>
          <p:cNvCxnSpPr/>
          <p:nvPr/>
        </p:nvCxnSpPr>
        <p:spPr>
          <a:xfrm>
            <a:off x="574176" y="2739129"/>
            <a:ext cx="0" cy="6492240"/>
          </a:xfrm>
          <a:prstGeom prst="straightConnector1">
            <a:avLst/>
          </a:prstGeom>
          <a:noFill/>
          <a:ln w="38100" cap="flat" cmpd="sng">
            <a:solidFill>
              <a:srgbClr val="5271FF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213" name="Google Shape;213;p12"/>
          <p:cNvGrpSpPr/>
          <p:nvPr/>
        </p:nvGrpSpPr>
        <p:grpSpPr>
          <a:xfrm>
            <a:off x="390010" y="9078969"/>
            <a:ext cx="337852" cy="337852"/>
            <a:chOff x="0" y="0"/>
            <a:chExt cx="812800" cy="812800"/>
          </a:xfrm>
        </p:grpSpPr>
        <p:sp>
          <p:nvSpPr>
            <p:cNvPr id="214" name="Google Shape;214;p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5271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12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16" name="Google Shape;216;p12"/>
          <p:cNvGrpSpPr/>
          <p:nvPr/>
        </p:nvGrpSpPr>
        <p:grpSpPr>
          <a:xfrm>
            <a:off x="401440" y="7785021"/>
            <a:ext cx="337852" cy="337852"/>
            <a:chOff x="0" y="0"/>
            <a:chExt cx="812800" cy="812800"/>
          </a:xfrm>
        </p:grpSpPr>
        <p:sp>
          <p:nvSpPr>
            <p:cNvPr id="217" name="Google Shape;217;p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5271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12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19" name="Google Shape;219;p12"/>
          <p:cNvGrpSpPr/>
          <p:nvPr/>
        </p:nvGrpSpPr>
        <p:grpSpPr>
          <a:xfrm>
            <a:off x="424300" y="2467960"/>
            <a:ext cx="337852" cy="337852"/>
            <a:chOff x="0" y="0"/>
            <a:chExt cx="812800" cy="812800"/>
          </a:xfrm>
        </p:grpSpPr>
        <p:sp>
          <p:nvSpPr>
            <p:cNvPr id="220" name="Google Shape;220;p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5271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12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23" name="Google Shape;223;p12"/>
          <p:cNvSpPr txBox="1"/>
          <p:nvPr/>
        </p:nvSpPr>
        <p:spPr>
          <a:xfrm>
            <a:off x="2783543" y="4168532"/>
            <a:ext cx="6618792" cy="36009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457200" marR="0" lvl="0" indent="-4572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cs-CZ" sz="3600" b="0" i="0" u="none" strike="noStrike" cap="none" dirty="0">
                <a:solidFill>
                  <a:srgbClr val="FFFFFF"/>
                </a:solidFill>
                <a:latin typeface="Calibri" panose="020F0502020204030204" pitchFamily="34" charset="0"/>
                <a:ea typeface="Ubuntu"/>
                <a:cs typeface="Calibri" panose="020F0502020204030204" pitchFamily="34" charset="0"/>
                <a:sym typeface="Ubuntu"/>
              </a:rPr>
              <a:t>Základní část PC sestavy</a:t>
            </a:r>
          </a:p>
          <a:p>
            <a:pPr marL="457200" indent="-457200">
              <a:lnSpc>
                <a:spcPct val="130000"/>
              </a:lnSpc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cs-CZ" sz="36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lang="cs-CZ" sz="3600" i="0" strike="noStrike" cap="none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echanické upevnění komponentů PC</a:t>
            </a:r>
            <a:endParaRPr lang="cs-CZ" sz="3600" b="0" i="0" u="none" strike="noStrike" cap="none" dirty="0">
              <a:solidFill>
                <a:srgbClr val="FFFFFF"/>
              </a:solidFill>
              <a:latin typeface="Calibri" panose="020F0502020204030204" pitchFamily="34" charset="0"/>
              <a:ea typeface="Ubuntu"/>
              <a:cs typeface="Calibri" panose="020F0502020204030204" pitchFamily="34" charset="0"/>
              <a:sym typeface="Ubuntu"/>
            </a:endParaRPr>
          </a:p>
          <a:p>
            <a:pPr marL="457200" marR="0" lvl="0" indent="-4572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cs-CZ" sz="3600" dirty="0">
                <a:solidFill>
                  <a:srgbClr val="FFFFFF"/>
                </a:solidFill>
                <a:latin typeface="Calibri" panose="020F0502020204030204" pitchFamily="34" charset="0"/>
                <a:ea typeface="Ubuntu"/>
                <a:cs typeface="Calibri" panose="020F0502020204030204" pitchFamily="34" charset="0"/>
                <a:sym typeface="Ubuntu"/>
              </a:rPr>
              <a:t>Konektory, vypínač, otvory (mechanika, větrání)</a:t>
            </a:r>
            <a:endParaRPr lang="cs-CZ" sz="3600" b="0" i="0" u="none" strike="noStrike" cap="none" dirty="0">
              <a:solidFill>
                <a:srgbClr val="FFFFFF"/>
              </a:solidFill>
              <a:latin typeface="Calibri" panose="020F0502020204030204" pitchFamily="34" charset="0"/>
              <a:ea typeface="Ubuntu"/>
              <a:cs typeface="Calibri" panose="020F0502020204030204" pitchFamily="34" charset="0"/>
              <a:sym typeface="Ubuntu"/>
            </a:endParaRPr>
          </a:p>
        </p:txBody>
      </p:sp>
      <p:cxnSp>
        <p:nvCxnSpPr>
          <p:cNvPr id="229" name="Google Shape;229;p12"/>
          <p:cNvCxnSpPr/>
          <p:nvPr/>
        </p:nvCxnSpPr>
        <p:spPr>
          <a:xfrm rot="10800000">
            <a:off x="570366" y="9301162"/>
            <a:ext cx="6492240" cy="0"/>
          </a:xfrm>
          <a:prstGeom prst="straightConnector1">
            <a:avLst/>
          </a:prstGeom>
          <a:noFill/>
          <a:ln w="38100" cap="flat" cmpd="sng">
            <a:solidFill>
              <a:srgbClr val="5271FF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230" name="Google Shape;230;p12"/>
          <p:cNvGrpSpPr/>
          <p:nvPr/>
        </p:nvGrpSpPr>
        <p:grpSpPr>
          <a:xfrm>
            <a:off x="3237452" y="9132236"/>
            <a:ext cx="337852" cy="337852"/>
            <a:chOff x="0" y="0"/>
            <a:chExt cx="812800" cy="812800"/>
          </a:xfrm>
        </p:grpSpPr>
        <p:sp>
          <p:nvSpPr>
            <p:cNvPr id="231" name="Google Shape;231;p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5271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12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33" name="Google Shape;233;p12"/>
          <p:cNvGrpSpPr/>
          <p:nvPr/>
        </p:nvGrpSpPr>
        <p:grpSpPr>
          <a:xfrm>
            <a:off x="6876387" y="9132236"/>
            <a:ext cx="337852" cy="337852"/>
            <a:chOff x="0" y="0"/>
            <a:chExt cx="812800" cy="812800"/>
          </a:xfrm>
        </p:grpSpPr>
        <p:sp>
          <p:nvSpPr>
            <p:cNvPr id="234" name="Google Shape;234;p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5271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12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36" name="Google Shape;236;p12"/>
          <p:cNvGrpSpPr/>
          <p:nvPr/>
        </p:nvGrpSpPr>
        <p:grpSpPr>
          <a:xfrm>
            <a:off x="1613299" y="403189"/>
            <a:ext cx="5247198" cy="359853"/>
            <a:chOff x="0" y="0"/>
            <a:chExt cx="6996264" cy="479804"/>
          </a:xfrm>
        </p:grpSpPr>
        <p:cxnSp>
          <p:nvCxnSpPr>
            <p:cNvPr id="237" name="Google Shape;237;p12"/>
            <p:cNvCxnSpPr/>
            <p:nvPr/>
          </p:nvCxnSpPr>
          <p:spPr>
            <a:xfrm rot="10800000">
              <a:off x="210609" y="214514"/>
              <a:ext cx="6655451" cy="0"/>
            </a:xfrm>
            <a:prstGeom prst="straightConnector1">
              <a:avLst/>
            </a:prstGeom>
            <a:noFill/>
            <a:ln w="50800" cap="flat" cmpd="sng">
              <a:solidFill>
                <a:srgbClr val="5271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grpSp>
          <p:nvGrpSpPr>
            <p:cNvPr id="238" name="Google Shape;238;p12"/>
            <p:cNvGrpSpPr/>
            <p:nvPr/>
          </p:nvGrpSpPr>
          <p:grpSpPr>
            <a:xfrm rot="5400000">
              <a:off x="6528177" y="11717"/>
              <a:ext cx="468087" cy="468087"/>
              <a:chOff x="0" y="0"/>
              <a:chExt cx="812800" cy="812800"/>
            </a:xfrm>
          </p:grpSpPr>
          <p:sp>
            <p:nvSpPr>
              <p:cNvPr id="239" name="Google Shape;239;p1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5271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" name="Google Shape;240;p12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39050" tIns="39050" rIns="39050" bIns="3905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41" name="Google Shape;241;p12"/>
            <p:cNvGrpSpPr/>
            <p:nvPr/>
          </p:nvGrpSpPr>
          <p:grpSpPr>
            <a:xfrm rot="5400000">
              <a:off x="0" y="0"/>
              <a:ext cx="444652" cy="444652"/>
              <a:chOff x="0" y="0"/>
              <a:chExt cx="812800" cy="812800"/>
            </a:xfrm>
          </p:grpSpPr>
          <p:sp>
            <p:nvSpPr>
              <p:cNvPr id="242" name="Google Shape;242;p1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5271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" name="Google Shape;243;p12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39050" tIns="39050" rIns="39050" bIns="3905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44" name="Google Shape;244;p12"/>
            <p:cNvGrpSpPr/>
            <p:nvPr/>
          </p:nvGrpSpPr>
          <p:grpSpPr>
            <a:xfrm rot="10800000">
              <a:off x="6528177" y="11717"/>
              <a:ext cx="444652" cy="444652"/>
              <a:chOff x="0" y="0"/>
              <a:chExt cx="812800" cy="812800"/>
            </a:xfrm>
          </p:grpSpPr>
          <p:sp>
            <p:nvSpPr>
              <p:cNvPr id="245" name="Google Shape;245;p1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5271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" name="Google Shape;246;p12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39050" tIns="39050" rIns="39050" bIns="3905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247" name="Google Shape;247;p12"/>
          <p:cNvGrpSpPr/>
          <p:nvPr/>
        </p:nvGrpSpPr>
        <p:grpSpPr>
          <a:xfrm>
            <a:off x="11394299" y="403189"/>
            <a:ext cx="5247197" cy="359853"/>
            <a:chOff x="0" y="0"/>
            <a:chExt cx="6996263" cy="479804"/>
          </a:xfrm>
        </p:grpSpPr>
        <p:cxnSp>
          <p:nvCxnSpPr>
            <p:cNvPr id="248" name="Google Shape;248;p12"/>
            <p:cNvCxnSpPr/>
            <p:nvPr/>
          </p:nvCxnSpPr>
          <p:spPr>
            <a:xfrm>
              <a:off x="130204" y="265290"/>
              <a:ext cx="6655451" cy="0"/>
            </a:xfrm>
            <a:prstGeom prst="straightConnector1">
              <a:avLst/>
            </a:prstGeom>
            <a:noFill/>
            <a:ln w="50800" cap="flat" cmpd="sng">
              <a:solidFill>
                <a:srgbClr val="5271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grpSp>
          <p:nvGrpSpPr>
            <p:cNvPr id="249" name="Google Shape;249;p12"/>
            <p:cNvGrpSpPr/>
            <p:nvPr/>
          </p:nvGrpSpPr>
          <p:grpSpPr>
            <a:xfrm rot="-5400000">
              <a:off x="0" y="0"/>
              <a:ext cx="468087" cy="468087"/>
              <a:chOff x="0" y="0"/>
              <a:chExt cx="812800" cy="812800"/>
            </a:xfrm>
          </p:grpSpPr>
          <p:sp>
            <p:nvSpPr>
              <p:cNvPr id="250" name="Google Shape;250;p1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5271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" name="Google Shape;251;p12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39050" tIns="39050" rIns="39050" bIns="3905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52" name="Google Shape;252;p12"/>
            <p:cNvGrpSpPr/>
            <p:nvPr/>
          </p:nvGrpSpPr>
          <p:grpSpPr>
            <a:xfrm rot="-5400000">
              <a:off x="6551611" y="35152"/>
              <a:ext cx="444652" cy="444652"/>
              <a:chOff x="0" y="0"/>
              <a:chExt cx="812800" cy="812800"/>
            </a:xfrm>
          </p:grpSpPr>
          <p:sp>
            <p:nvSpPr>
              <p:cNvPr id="253" name="Google Shape;253;p1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5271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" name="Google Shape;254;p12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39050" tIns="39050" rIns="39050" bIns="3905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55" name="Google Shape;255;p12"/>
            <p:cNvGrpSpPr/>
            <p:nvPr/>
          </p:nvGrpSpPr>
          <p:grpSpPr>
            <a:xfrm>
              <a:off x="23435" y="23435"/>
              <a:ext cx="444652" cy="444652"/>
              <a:chOff x="0" y="0"/>
              <a:chExt cx="812800" cy="812800"/>
            </a:xfrm>
          </p:grpSpPr>
          <p:sp>
            <p:nvSpPr>
              <p:cNvPr id="256" name="Google Shape;256;p1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5271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257;p12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39050" tIns="39050" rIns="39050" bIns="3905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0D147F7A-3F7D-6CDD-D755-5B0DA97F5FAE}"/>
              </a:ext>
            </a:extLst>
          </p:cNvPr>
          <p:cNvSpPr/>
          <p:nvPr/>
        </p:nvSpPr>
        <p:spPr>
          <a:xfrm>
            <a:off x="3957861" y="2141633"/>
            <a:ext cx="3555957" cy="15210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1000" dirty="0">
                <a:latin typeface="Bahnschrift Condensed" panose="020B0502040204020203" pitchFamily="34" charset="0"/>
              </a:rPr>
              <a:t>Skříně</a:t>
            </a:r>
          </a:p>
        </p:txBody>
      </p:sp>
      <p:pic>
        <p:nvPicPr>
          <p:cNvPr id="4" name="Picture 12" descr="Komponenty | Chladiče, ventilátory | Ventilátory | SUNTECH Computer -  prodej počítačů, elektroniky a spotřebního materiálu">
            <a:extLst>
              <a:ext uri="{FF2B5EF4-FFF2-40B4-BE49-F238E27FC236}">
                <a16:creationId xmlns:a16="http://schemas.microsoft.com/office/drawing/2014/main" id="{B160ABE4-0390-CBF2-7231-4892B86979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79247" y="-7295425"/>
            <a:ext cx="3085635" cy="3147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0" descr="MSI MAG META 5 5E – Herní bomba s minimalistickou tváří | Herní počítač |  MSI">
            <a:extLst>
              <a:ext uri="{FF2B5EF4-FFF2-40B4-BE49-F238E27FC236}">
                <a16:creationId xmlns:a16="http://schemas.microsoft.com/office/drawing/2014/main" id="{5E390790-8DDE-D38F-6DC8-50D54B8EBD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1084" y="2422962"/>
            <a:ext cx="7323576" cy="5858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Thermaltake Smart RGB 600W, Napájecí zdroj pro PC | AB-COM.cz">
            <a:extLst>
              <a:ext uri="{FF2B5EF4-FFF2-40B4-BE49-F238E27FC236}">
                <a16:creationId xmlns:a16="http://schemas.microsoft.com/office/drawing/2014/main" id="{25C6F396-62A7-0991-543D-CDB4F138DD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1270" y="-7704399"/>
            <a:ext cx="3695665" cy="3712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H7 Elite (2022) | Premium Gaming PC Case | Gaming PCs | NZXT">
            <a:extLst>
              <a:ext uri="{FF2B5EF4-FFF2-40B4-BE49-F238E27FC236}">
                <a16:creationId xmlns:a16="http://schemas.microsoft.com/office/drawing/2014/main" id="{EE62981D-BA7A-E3B2-B041-526D0D9838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0186" y="14695714"/>
            <a:ext cx="5545371" cy="5545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Google Shape;130;p10">
            <a:extLst>
              <a:ext uri="{FF2B5EF4-FFF2-40B4-BE49-F238E27FC236}">
                <a16:creationId xmlns:a16="http://schemas.microsoft.com/office/drawing/2014/main" id="{EF841ECD-FEC2-239F-7346-EDF2D580CDAC}"/>
              </a:ext>
            </a:extLst>
          </p:cNvPr>
          <p:cNvSpPr txBox="1"/>
          <p:nvPr/>
        </p:nvSpPr>
        <p:spPr>
          <a:xfrm>
            <a:off x="3198555" y="15965438"/>
            <a:ext cx="5141301" cy="16004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571500" lvl="2" indent="-571500">
              <a:lnSpc>
                <a:spcPct val="130000"/>
              </a:lnSpc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cs-CZ" sz="4000" dirty="0">
                <a:solidFill>
                  <a:schemeClr val="bg1"/>
                </a:solidFill>
                <a:latin typeface="Ubuntu"/>
                <a:sym typeface="Ubuntu"/>
              </a:rPr>
              <a:t>Rozlišujeme:</a:t>
            </a:r>
          </a:p>
          <a:p>
            <a:pPr marL="457200" marR="0" lvl="0" indent="-4572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sz="4000" dirty="0">
              <a:solidFill>
                <a:schemeClr val="bg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0D8CC02-4266-9AB0-AB41-334FD9F35564}"/>
              </a:ext>
            </a:extLst>
          </p:cNvPr>
          <p:cNvSpPr txBox="1"/>
          <p:nvPr/>
        </p:nvSpPr>
        <p:spPr>
          <a:xfrm>
            <a:off x="4491320" y="16928441"/>
            <a:ext cx="3293179" cy="7259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4">
              <a:lnSpc>
                <a:spcPct val="130000"/>
              </a:lnSpc>
              <a:buClr>
                <a:schemeClr val="bg1"/>
              </a:buClr>
            </a:pPr>
            <a:r>
              <a:rPr lang="cs-CZ" sz="3600" dirty="0">
                <a:solidFill>
                  <a:schemeClr val="bg1"/>
                </a:solidFill>
                <a:latin typeface="Ubuntu"/>
                <a:sym typeface="Ubuntu"/>
              </a:rPr>
              <a:t>Typ skříně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B66A8C2-6592-0CC0-3C88-68826AF2A368}"/>
              </a:ext>
            </a:extLst>
          </p:cNvPr>
          <p:cNvSpPr txBox="1"/>
          <p:nvPr/>
        </p:nvSpPr>
        <p:spPr>
          <a:xfrm>
            <a:off x="4489159" y="17704386"/>
            <a:ext cx="341175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chemeClr val="bg1"/>
              </a:buClr>
            </a:pPr>
            <a:r>
              <a:rPr lang="cs-CZ" sz="3600" dirty="0">
                <a:solidFill>
                  <a:schemeClr val="bg1"/>
                </a:solidFill>
                <a:latin typeface="Ubuntu"/>
                <a:sym typeface="Ubuntu"/>
              </a:rPr>
              <a:t>Konstrukce</a:t>
            </a:r>
            <a:endParaRPr lang="cs-CZ" sz="3600" dirty="0"/>
          </a:p>
        </p:txBody>
      </p:sp>
    </p:spTree>
    <p:extLst>
      <p:ext uri="{BB962C8B-B14F-4D97-AF65-F5344CB8AC3E}">
        <p14:creationId xmlns:p14="http://schemas.microsoft.com/office/powerpoint/2010/main" val="26302972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0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t="-75855" b="-75855"/>
            </a:stretch>
          </a:blipFill>
          <a:ln>
            <a:noFill/>
          </a:ln>
        </p:spPr>
        <p:txBody>
          <a:bodyPr/>
          <a:lstStyle/>
          <a:p>
            <a:endParaRPr lang="cs-CZ"/>
          </a:p>
        </p:txBody>
      </p:sp>
      <p:grpSp>
        <p:nvGrpSpPr>
          <p:cNvPr id="88" name="Google Shape;88;p10"/>
          <p:cNvGrpSpPr/>
          <p:nvPr/>
        </p:nvGrpSpPr>
        <p:grpSpPr>
          <a:xfrm>
            <a:off x="390010" y="383599"/>
            <a:ext cx="6818662" cy="7015545"/>
            <a:chOff x="0" y="0"/>
            <a:chExt cx="9091550" cy="9354060"/>
          </a:xfrm>
        </p:grpSpPr>
        <p:cxnSp>
          <p:nvCxnSpPr>
            <p:cNvPr id="89" name="Google Shape;89;p10"/>
            <p:cNvCxnSpPr/>
            <p:nvPr/>
          </p:nvCxnSpPr>
          <p:spPr>
            <a:xfrm>
              <a:off x="245555" y="450470"/>
              <a:ext cx="0" cy="8656320"/>
            </a:xfrm>
            <a:prstGeom prst="straightConnector1">
              <a:avLst/>
            </a:prstGeom>
            <a:noFill/>
            <a:ln w="50800" cap="flat" cmpd="sng">
              <a:solidFill>
                <a:srgbClr val="5271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grpSp>
          <p:nvGrpSpPr>
            <p:cNvPr id="90" name="Google Shape;90;p10"/>
            <p:cNvGrpSpPr/>
            <p:nvPr/>
          </p:nvGrpSpPr>
          <p:grpSpPr>
            <a:xfrm>
              <a:off x="0" y="8903590"/>
              <a:ext cx="450470" cy="450470"/>
              <a:chOff x="0" y="0"/>
              <a:chExt cx="812800" cy="812800"/>
            </a:xfrm>
          </p:grpSpPr>
          <p:sp>
            <p:nvSpPr>
              <p:cNvPr id="91" name="Google Shape;91;p1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5271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92;p10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cxnSp>
          <p:nvCxnSpPr>
            <p:cNvPr id="93" name="Google Shape;93;p10"/>
            <p:cNvCxnSpPr/>
            <p:nvPr/>
          </p:nvCxnSpPr>
          <p:spPr>
            <a:xfrm rot="10800000">
              <a:off x="209995" y="270537"/>
              <a:ext cx="8656320" cy="0"/>
            </a:xfrm>
            <a:prstGeom prst="straightConnector1">
              <a:avLst/>
            </a:prstGeom>
            <a:noFill/>
            <a:ln w="50800" cap="flat" cmpd="sng">
              <a:solidFill>
                <a:srgbClr val="5271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grpSp>
          <p:nvGrpSpPr>
            <p:cNvPr id="94" name="Google Shape;94;p10"/>
            <p:cNvGrpSpPr/>
            <p:nvPr/>
          </p:nvGrpSpPr>
          <p:grpSpPr>
            <a:xfrm>
              <a:off x="15240" y="7178325"/>
              <a:ext cx="450470" cy="450470"/>
              <a:chOff x="0" y="0"/>
              <a:chExt cx="812800" cy="812800"/>
            </a:xfrm>
          </p:grpSpPr>
          <p:sp>
            <p:nvSpPr>
              <p:cNvPr id="95" name="Google Shape;95;p1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5271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96;p10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97" name="Google Shape;97;p10"/>
            <p:cNvGrpSpPr/>
            <p:nvPr/>
          </p:nvGrpSpPr>
          <p:grpSpPr>
            <a:xfrm>
              <a:off x="1941616" y="0"/>
              <a:ext cx="450470" cy="450470"/>
              <a:chOff x="0" y="0"/>
              <a:chExt cx="812800" cy="812800"/>
            </a:xfrm>
          </p:grpSpPr>
          <p:sp>
            <p:nvSpPr>
              <p:cNvPr id="98" name="Google Shape;98;p1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5271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99;p10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0" name="Google Shape;100;p10"/>
            <p:cNvGrpSpPr/>
            <p:nvPr/>
          </p:nvGrpSpPr>
          <p:grpSpPr>
            <a:xfrm>
              <a:off x="8641080" y="70702"/>
              <a:ext cx="450470" cy="450470"/>
              <a:chOff x="0" y="0"/>
              <a:chExt cx="812800" cy="812800"/>
            </a:xfrm>
          </p:grpSpPr>
          <p:sp>
            <p:nvSpPr>
              <p:cNvPr id="101" name="Google Shape;101;p1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5271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102;p10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3" name="Google Shape;103;p10"/>
            <p:cNvGrpSpPr/>
            <p:nvPr/>
          </p:nvGrpSpPr>
          <p:grpSpPr>
            <a:xfrm>
              <a:off x="45720" y="88912"/>
              <a:ext cx="450470" cy="450470"/>
              <a:chOff x="0" y="0"/>
              <a:chExt cx="812800" cy="812800"/>
            </a:xfrm>
          </p:grpSpPr>
          <p:sp>
            <p:nvSpPr>
              <p:cNvPr id="104" name="Google Shape;104;p1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5271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105;p10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106" name="Google Shape;106;p10"/>
          <p:cNvGrpSpPr/>
          <p:nvPr/>
        </p:nvGrpSpPr>
        <p:grpSpPr>
          <a:xfrm rot="10800000">
            <a:off x="11105689" y="2926874"/>
            <a:ext cx="6818662" cy="7015545"/>
            <a:chOff x="0" y="0"/>
            <a:chExt cx="9091550" cy="9354060"/>
          </a:xfrm>
        </p:grpSpPr>
        <p:cxnSp>
          <p:nvCxnSpPr>
            <p:cNvPr id="107" name="Google Shape;107;p10"/>
            <p:cNvCxnSpPr/>
            <p:nvPr/>
          </p:nvCxnSpPr>
          <p:spPr>
            <a:xfrm>
              <a:off x="245555" y="450470"/>
              <a:ext cx="0" cy="8656320"/>
            </a:xfrm>
            <a:prstGeom prst="straightConnector1">
              <a:avLst/>
            </a:prstGeom>
            <a:noFill/>
            <a:ln w="50800" cap="flat" cmpd="sng">
              <a:solidFill>
                <a:srgbClr val="5271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grpSp>
          <p:nvGrpSpPr>
            <p:cNvPr id="108" name="Google Shape;108;p10"/>
            <p:cNvGrpSpPr/>
            <p:nvPr/>
          </p:nvGrpSpPr>
          <p:grpSpPr>
            <a:xfrm>
              <a:off x="0" y="8903590"/>
              <a:ext cx="450470" cy="450470"/>
              <a:chOff x="0" y="0"/>
              <a:chExt cx="812800" cy="812800"/>
            </a:xfrm>
          </p:grpSpPr>
          <p:sp>
            <p:nvSpPr>
              <p:cNvPr id="109" name="Google Shape;109;p1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5271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110;p10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cxnSp>
          <p:nvCxnSpPr>
            <p:cNvPr id="111" name="Google Shape;111;p10"/>
            <p:cNvCxnSpPr/>
            <p:nvPr/>
          </p:nvCxnSpPr>
          <p:spPr>
            <a:xfrm rot="10800000">
              <a:off x="209995" y="270537"/>
              <a:ext cx="8656320" cy="0"/>
            </a:xfrm>
            <a:prstGeom prst="straightConnector1">
              <a:avLst/>
            </a:prstGeom>
            <a:noFill/>
            <a:ln w="50800" cap="flat" cmpd="sng">
              <a:solidFill>
                <a:srgbClr val="5271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grpSp>
          <p:nvGrpSpPr>
            <p:cNvPr id="112" name="Google Shape;112;p10"/>
            <p:cNvGrpSpPr/>
            <p:nvPr/>
          </p:nvGrpSpPr>
          <p:grpSpPr>
            <a:xfrm>
              <a:off x="15240" y="7178325"/>
              <a:ext cx="450470" cy="450470"/>
              <a:chOff x="0" y="0"/>
              <a:chExt cx="812800" cy="812800"/>
            </a:xfrm>
          </p:grpSpPr>
          <p:sp>
            <p:nvSpPr>
              <p:cNvPr id="113" name="Google Shape;113;p1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5271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114;p10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15" name="Google Shape;115;p10"/>
            <p:cNvGrpSpPr/>
            <p:nvPr/>
          </p:nvGrpSpPr>
          <p:grpSpPr>
            <a:xfrm>
              <a:off x="1941616" y="0"/>
              <a:ext cx="450470" cy="450470"/>
              <a:chOff x="0" y="0"/>
              <a:chExt cx="812800" cy="812800"/>
            </a:xfrm>
          </p:grpSpPr>
          <p:sp>
            <p:nvSpPr>
              <p:cNvPr id="116" name="Google Shape;116;p1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5271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117;p10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18" name="Google Shape;118;p10"/>
            <p:cNvGrpSpPr/>
            <p:nvPr/>
          </p:nvGrpSpPr>
          <p:grpSpPr>
            <a:xfrm>
              <a:off x="8641080" y="70702"/>
              <a:ext cx="450470" cy="450470"/>
              <a:chOff x="0" y="0"/>
              <a:chExt cx="812800" cy="812800"/>
            </a:xfrm>
          </p:grpSpPr>
          <p:sp>
            <p:nvSpPr>
              <p:cNvPr id="119" name="Google Shape;119;p1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5271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120;p10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21" name="Google Shape;121;p10"/>
            <p:cNvGrpSpPr/>
            <p:nvPr/>
          </p:nvGrpSpPr>
          <p:grpSpPr>
            <a:xfrm>
              <a:off x="45720" y="88912"/>
              <a:ext cx="450470" cy="450470"/>
              <a:chOff x="0" y="0"/>
              <a:chExt cx="812800" cy="812800"/>
            </a:xfrm>
          </p:grpSpPr>
          <p:sp>
            <p:nvSpPr>
              <p:cNvPr id="122" name="Google Shape;122;p1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5271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123;p10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9E3AB667-59A8-2C7C-1D71-5FA91EF84E0D}"/>
              </a:ext>
            </a:extLst>
          </p:cNvPr>
          <p:cNvSpPr/>
          <p:nvPr/>
        </p:nvSpPr>
        <p:spPr>
          <a:xfrm>
            <a:off x="7176998" y="1329307"/>
            <a:ext cx="3555957" cy="15210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1000" dirty="0">
                <a:latin typeface="Bahnschrift Condensed" panose="020B0502040204020203" pitchFamily="34" charset="0"/>
              </a:rPr>
              <a:t>Skříně</a:t>
            </a:r>
          </a:p>
        </p:txBody>
      </p:sp>
      <p:pic>
        <p:nvPicPr>
          <p:cNvPr id="4" name="Picture 12" descr="Komponenty | Chladiče, ventilátory | Ventilátory | SUNTECH Computer -  prodej počítačů, elektroniky a spotřebního materiálu">
            <a:extLst>
              <a:ext uri="{FF2B5EF4-FFF2-40B4-BE49-F238E27FC236}">
                <a16:creationId xmlns:a16="http://schemas.microsoft.com/office/drawing/2014/main" id="{22106374-E144-33BA-4952-EE49D72C5E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79247" y="-7295425"/>
            <a:ext cx="3085635" cy="3147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0" descr="MSI MAG META 5 5E – Herní bomba s minimalistickou tváří | Herní počítač |  MSI">
            <a:extLst>
              <a:ext uri="{FF2B5EF4-FFF2-40B4-BE49-F238E27FC236}">
                <a16:creationId xmlns:a16="http://schemas.microsoft.com/office/drawing/2014/main" id="{8216CAC4-7E2C-BF67-0FBD-77050BBBFE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8464" y="-7643064"/>
            <a:ext cx="5019254" cy="4015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Thermaltake Smart RGB 600W, Napájecí zdroj pro PC | AB-COM.cz">
            <a:extLst>
              <a:ext uri="{FF2B5EF4-FFF2-40B4-BE49-F238E27FC236}">
                <a16:creationId xmlns:a16="http://schemas.microsoft.com/office/drawing/2014/main" id="{17A1F293-CA35-85E5-3E22-222E936D6B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1270" y="-7704399"/>
            <a:ext cx="3695665" cy="3712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H7 Elite (2022) | Premium Gaming PC Case | Gaming PCs | NZXT">
            <a:extLst>
              <a:ext uri="{FF2B5EF4-FFF2-40B4-BE49-F238E27FC236}">
                <a16:creationId xmlns:a16="http://schemas.microsoft.com/office/drawing/2014/main" id="{E3E75C3B-EC69-DA6C-1BB9-1E0889EBB7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0186" y="2818753"/>
            <a:ext cx="5545371" cy="5545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0" name="Google Shape;130;p10"/>
          <p:cNvSpPr txBox="1"/>
          <p:nvPr/>
        </p:nvSpPr>
        <p:spPr>
          <a:xfrm>
            <a:off x="3198555" y="3383357"/>
            <a:ext cx="5141301" cy="16004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571500" lvl="2" indent="-571500">
              <a:lnSpc>
                <a:spcPct val="130000"/>
              </a:lnSpc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cs-CZ" sz="4000" dirty="0">
                <a:solidFill>
                  <a:schemeClr val="bg1"/>
                </a:solidFill>
                <a:latin typeface="Ubuntu"/>
                <a:sym typeface="Ubuntu"/>
              </a:rPr>
              <a:t>Rozlišujeme:</a:t>
            </a:r>
          </a:p>
          <a:p>
            <a:pPr marL="457200" marR="0" lvl="0" indent="-4572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sz="4000" dirty="0">
              <a:solidFill>
                <a:schemeClr val="bg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6ABBC05-367F-BC69-B5AD-F629D7582493}"/>
              </a:ext>
            </a:extLst>
          </p:cNvPr>
          <p:cNvSpPr txBox="1"/>
          <p:nvPr/>
        </p:nvSpPr>
        <p:spPr>
          <a:xfrm>
            <a:off x="4491320" y="4346360"/>
            <a:ext cx="3293179" cy="8279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4">
              <a:lnSpc>
                <a:spcPct val="130000"/>
              </a:lnSpc>
              <a:buClr>
                <a:schemeClr val="bg1"/>
              </a:buClr>
            </a:pPr>
            <a:r>
              <a:rPr lang="cs-CZ" sz="4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Ubuntu"/>
              </a:rPr>
              <a:t>Typ</a:t>
            </a:r>
            <a:r>
              <a:rPr lang="cs-CZ" sz="3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Ubuntu"/>
              </a:rPr>
              <a:t> </a:t>
            </a:r>
            <a:r>
              <a:rPr lang="cs-CZ" sz="4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Ubuntu"/>
              </a:rPr>
              <a:t>skříně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8FBCA5D-9BC9-7411-E23B-95D2702C30CF}"/>
              </a:ext>
            </a:extLst>
          </p:cNvPr>
          <p:cNvSpPr txBox="1"/>
          <p:nvPr/>
        </p:nvSpPr>
        <p:spPr>
          <a:xfrm>
            <a:off x="4489159" y="5122305"/>
            <a:ext cx="341175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chemeClr val="bg1"/>
              </a:buClr>
            </a:pPr>
            <a:r>
              <a:rPr lang="cs-CZ" sz="4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Ubuntu"/>
              </a:rPr>
              <a:t>Konstrukce</a:t>
            </a:r>
            <a:endParaRPr lang="cs-CZ" sz="4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4" name="Picture 2" descr="FUJITSU Desktop ESPRIMO E920 0-Watt - Fujitsu Global">
            <a:extLst>
              <a:ext uri="{FF2B5EF4-FFF2-40B4-BE49-F238E27FC236}">
                <a16:creationId xmlns:a16="http://schemas.microsoft.com/office/drawing/2014/main" id="{F2D40962-10B7-E2E5-5576-738D44F606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0347" y="13170362"/>
            <a:ext cx="6571723" cy="4193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1C1550CC-A52A-276D-F94A-998FC13B5EE7}"/>
              </a:ext>
            </a:extLst>
          </p:cNvPr>
          <p:cNvSpPr txBox="1"/>
          <p:nvPr/>
        </p:nvSpPr>
        <p:spPr>
          <a:xfrm>
            <a:off x="2015148" y="13953602"/>
            <a:ext cx="9144000" cy="36351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0" indent="-4572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cs-CZ" sz="3600" b="1" i="0" u="none" strike="noStrike" cap="none" dirty="0">
                <a:solidFill>
                  <a:srgbClr val="FFFFFF"/>
                </a:solidFill>
                <a:latin typeface="Calibri" panose="020F0502020204030204" pitchFamily="34" charset="0"/>
                <a:ea typeface="Ubuntu"/>
                <a:cs typeface="Calibri" panose="020F0502020204030204" pitchFamily="34" charset="0"/>
                <a:sym typeface="Ubuntu"/>
              </a:rPr>
              <a:t>Desktop</a:t>
            </a:r>
          </a:p>
          <a:p>
            <a:pPr marL="457200" marR="0" lvl="0" indent="-4572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cs-CZ" sz="3600" dirty="0">
                <a:solidFill>
                  <a:srgbClr val="FFFFFF"/>
                </a:solidFill>
                <a:latin typeface="Calibri" panose="020F0502020204030204" pitchFamily="34" charset="0"/>
                <a:ea typeface="Ubuntu"/>
                <a:cs typeface="Calibri" panose="020F0502020204030204" pitchFamily="34" charset="0"/>
                <a:sym typeface="Ubuntu"/>
              </a:rPr>
              <a:t>Starší typ, nepříliš nepoužívaný</a:t>
            </a:r>
            <a:endParaRPr lang="cs-CZ" sz="3600" i="0" u="none" strike="noStrike" cap="none" dirty="0">
              <a:solidFill>
                <a:srgbClr val="FFFFFF"/>
              </a:solidFill>
              <a:latin typeface="Calibri" panose="020F0502020204030204" pitchFamily="34" charset="0"/>
              <a:ea typeface="Ubuntu"/>
              <a:cs typeface="Calibri" panose="020F0502020204030204" pitchFamily="34" charset="0"/>
              <a:sym typeface="Ubuntu"/>
            </a:endParaRPr>
          </a:p>
          <a:p>
            <a:pPr marL="457200" marR="0" lvl="0" indent="-4572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cs-CZ" sz="3600" i="0" u="none" strike="noStrike" cap="none" dirty="0">
                <a:solidFill>
                  <a:srgbClr val="FFFFFF"/>
                </a:solidFill>
                <a:latin typeface="Calibri" panose="020F0502020204030204" pitchFamily="34" charset="0"/>
                <a:ea typeface="Ubuntu"/>
                <a:cs typeface="Calibri" panose="020F0502020204030204" pitchFamily="34" charset="0"/>
                <a:sym typeface="Ubuntu"/>
              </a:rPr>
              <a:t>Počítač „naležato“</a:t>
            </a:r>
          </a:p>
          <a:p>
            <a:pPr marL="457200" marR="0" lvl="0" indent="-4572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cs-CZ" sz="3600" b="1" dirty="0">
                <a:solidFill>
                  <a:srgbClr val="FFFFFF"/>
                </a:solidFill>
                <a:latin typeface="Calibri" panose="020F0502020204030204" pitchFamily="34" charset="0"/>
                <a:ea typeface="Ubuntu"/>
                <a:cs typeface="Calibri" panose="020F0502020204030204" pitchFamily="34" charset="0"/>
                <a:sym typeface="Ubuntu"/>
              </a:rPr>
              <a:t>Výhody – </a:t>
            </a:r>
            <a:r>
              <a:rPr lang="cs-CZ" sz="3600" dirty="0">
                <a:solidFill>
                  <a:srgbClr val="FFFFFF"/>
                </a:solidFill>
                <a:latin typeface="Calibri" panose="020F0502020204030204" pitchFamily="34" charset="0"/>
                <a:ea typeface="Ubuntu"/>
                <a:cs typeface="Calibri" panose="020F0502020204030204" pitchFamily="34" charset="0"/>
                <a:sym typeface="Ubuntu"/>
              </a:rPr>
              <a:t>Snadný přístup k mechanice</a:t>
            </a:r>
            <a:endParaRPr lang="cs-CZ" sz="3600" b="1" dirty="0">
              <a:solidFill>
                <a:srgbClr val="FFFFFF"/>
              </a:solidFill>
              <a:latin typeface="Calibri" panose="020F0502020204030204" pitchFamily="34" charset="0"/>
              <a:ea typeface="Ubuntu"/>
              <a:cs typeface="Calibri" panose="020F0502020204030204" pitchFamily="34" charset="0"/>
              <a:sym typeface="Ubuntu"/>
            </a:endParaRPr>
          </a:p>
          <a:p>
            <a:pPr marL="457200" marR="0" lvl="0" indent="-4572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cs-CZ" sz="3600" b="1" dirty="0">
                <a:solidFill>
                  <a:srgbClr val="FFFFFF"/>
                </a:solidFill>
                <a:latin typeface="Calibri" panose="020F0502020204030204" pitchFamily="34" charset="0"/>
                <a:ea typeface="Ubuntu"/>
                <a:cs typeface="Calibri" panose="020F0502020204030204" pitchFamily="34" charset="0"/>
                <a:sym typeface="Ubuntu"/>
              </a:rPr>
              <a:t>Nevýhody – </a:t>
            </a:r>
            <a:r>
              <a:rPr lang="cs-CZ" sz="3600" dirty="0">
                <a:solidFill>
                  <a:srgbClr val="FFFFFF"/>
                </a:solidFill>
                <a:latin typeface="Calibri" panose="020F0502020204030204" pitchFamily="34" charset="0"/>
                <a:ea typeface="Ubuntu"/>
                <a:cs typeface="Calibri" panose="020F0502020204030204" pitchFamily="34" charset="0"/>
                <a:sym typeface="Ubuntu"/>
              </a:rPr>
              <a:t>Obtížné rozšíření</a:t>
            </a:r>
            <a:endParaRPr lang="cs-CZ" sz="3600" b="1" dirty="0">
              <a:solidFill>
                <a:srgbClr val="FFFFFF"/>
              </a:solidFill>
              <a:latin typeface="Calibri" panose="020F0502020204030204" pitchFamily="34" charset="0"/>
              <a:ea typeface="Ubuntu"/>
              <a:cs typeface="Calibri" panose="020F0502020204030204" pitchFamily="34" charset="0"/>
              <a:sym typeface="Ubuntu"/>
            </a:endParaRPr>
          </a:p>
        </p:txBody>
      </p:sp>
    </p:spTree>
    <p:extLst>
      <p:ext uri="{BB962C8B-B14F-4D97-AF65-F5344CB8AC3E}">
        <p14:creationId xmlns:p14="http://schemas.microsoft.com/office/powerpoint/2010/main" val="39961951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0"/>
          <p:cNvSpPr/>
          <p:nvPr/>
        </p:nvSpPr>
        <p:spPr>
          <a:xfrm>
            <a:off x="0" y="-41768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t="-75855" b="-75855"/>
            </a:stretch>
          </a:blipFill>
          <a:ln>
            <a:noFill/>
          </a:ln>
        </p:spPr>
        <p:txBody>
          <a:bodyPr/>
          <a:lstStyle/>
          <a:p>
            <a:endParaRPr lang="cs-CZ"/>
          </a:p>
        </p:txBody>
      </p:sp>
      <p:grpSp>
        <p:nvGrpSpPr>
          <p:cNvPr id="88" name="Google Shape;88;p10"/>
          <p:cNvGrpSpPr/>
          <p:nvPr/>
        </p:nvGrpSpPr>
        <p:grpSpPr>
          <a:xfrm>
            <a:off x="390010" y="383599"/>
            <a:ext cx="6818662" cy="7015545"/>
            <a:chOff x="0" y="0"/>
            <a:chExt cx="9091550" cy="9354060"/>
          </a:xfrm>
        </p:grpSpPr>
        <p:cxnSp>
          <p:nvCxnSpPr>
            <p:cNvPr id="89" name="Google Shape;89;p10"/>
            <p:cNvCxnSpPr/>
            <p:nvPr/>
          </p:nvCxnSpPr>
          <p:spPr>
            <a:xfrm>
              <a:off x="245555" y="450470"/>
              <a:ext cx="0" cy="8656320"/>
            </a:xfrm>
            <a:prstGeom prst="straightConnector1">
              <a:avLst/>
            </a:prstGeom>
            <a:noFill/>
            <a:ln w="50800" cap="flat" cmpd="sng">
              <a:solidFill>
                <a:srgbClr val="5271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grpSp>
          <p:nvGrpSpPr>
            <p:cNvPr id="90" name="Google Shape;90;p10"/>
            <p:cNvGrpSpPr/>
            <p:nvPr/>
          </p:nvGrpSpPr>
          <p:grpSpPr>
            <a:xfrm>
              <a:off x="0" y="8903590"/>
              <a:ext cx="450470" cy="450470"/>
              <a:chOff x="0" y="0"/>
              <a:chExt cx="812800" cy="812800"/>
            </a:xfrm>
          </p:grpSpPr>
          <p:sp>
            <p:nvSpPr>
              <p:cNvPr id="91" name="Google Shape;91;p1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5271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92;p10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cxnSp>
          <p:nvCxnSpPr>
            <p:cNvPr id="93" name="Google Shape;93;p10"/>
            <p:cNvCxnSpPr/>
            <p:nvPr/>
          </p:nvCxnSpPr>
          <p:spPr>
            <a:xfrm rot="10800000">
              <a:off x="209995" y="270537"/>
              <a:ext cx="8656320" cy="0"/>
            </a:xfrm>
            <a:prstGeom prst="straightConnector1">
              <a:avLst/>
            </a:prstGeom>
            <a:noFill/>
            <a:ln w="50800" cap="flat" cmpd="sng">
              <a:solidFill>
                <a:srgbClr val="5271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grpSp>
          <p:nvGrpSpPr>
            <p:cNvPr id="94" name="Google Shape;94;p10"/>
            <p:cNvGrpSpPr/>
            <p:nvPr/>
          </p:nvGrpSpPr>
          <p:grpSpPr>
            <a:xfrm>
              <a:off x="15240" y="7178325"/>
              <a:ext cx="450470" cy="450470"/>
              <a:chOff x="0" y="0"/>
              <a:chExt cx="812800" cy="812800"/>
            </a:xfrm>
          </p:grpSpPr>
          <p:sp>
            <p:nvSpPr>
              <p:cNvPr id="95" name="Google Shape;95;p1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5271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96;p10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97" name="Google Shape;97;p10"/>
            <p:cNvGrpSpPr/>
            <p:nvPr/>
          </p:nvGrpSpPr>
          <p:grpSpPr>
            <a:xfrm>
              <a:off x="1941616" y="0"/>
              <a:ext cx="450470" cy="450470"/>
              <a:chOff x="0" y="0"/>
              <a:chExt cx="812800" cy="812800"/>
            </a:xfrm>
          </p:grpSpPr>
          <p:sp>
            <p:nvSpPr>
              <p:cNvPr id="98" name="Google Shape;98;p1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5271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99;p10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0" name="Google Shape;100;p10"/>
            <p:cNvGrpSpPr/>
            <p:nvPr/>
          </p:nvGrpSpPr>
          <p:grpSpPr>
            <a:xfrm>
              <a:off x="8641080" y="70702"/>
              <a:ext cx="450470" cy="450470"/>
              <a:chOff x="0" y="0"/>
              <a:chExt cx="812800" cy="812800"/>
            </a:xfrm>
          </p:grpSpPr>
          <p:sp>
            <p:nvSpPr>
              <p:cNvPr id="101" name="Google Shape;101;p1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5271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102;p10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3" name="Google Shape;103;p10"/>
            <p:cNvGrpSpPr/>
            <p:nvPr/>
          </p:nvGrpSpPr>
          <p:grpSpPr>
            <a:xfrm>
              <a:off x="45720" y="88912"/>
              <a:ext cx="450470" cy="450470"/>
              <a:chOff x="0" y="0"/>
              <a:chExt cx="812800" cy="812800"/>
            </a:xfrm>
          </p:grpSpPr>
          <p:sp>
            <p:nvSpPr>
              <p:cNvPr id="104" name="Google Shape;104;p1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5271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105;p10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106" name="Google Shape;106;p10"/>
          <p:cNvGrpSpPr/>
          <p:nvPr/>
        </p:nvGrpSpPr>
        <p:grpSpPr>
          <a:xfrm rot="10800000">
            <a:off x="11105689" y="2926874"/>
            <a:ext cx="6818662" cy="7015545"/>
            <a:chOff x="0" y="0"/>
            <a:chExt cx="9091550" cy="9354060"/>
          </a:xfrm>
        </p:grpSpPr>
        <p:cxnSp>
          <p:nvCxnSpPr>
            <p:cNvPr id="107" name="Google Shape;107;p10"/>
            <p:cNvCxnSpPr/>
            <p:nvPr/>
          </p:nvCxnSpPr>
          <p:spPr>
            <a:xfrm>
              <a:off x="245555" y="450470"/>
              <a:ext cx="0" cy="8656320"/>
            </a:xfrm>
            <a:prstGeom prst="straightConnector1">
              <a:avLst/>
            </a:prstGeom>
            <a:noFill/>
            <a:ln w="50800" cap="flat" cmpd="sng">
              <a:solidFill>
                <a:srgbClr val="5271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grpSp>
          <p:nvGrpSpPr>
            <p:cNvPr id="108" name="Google Shape;108;p10"/>
            <p:cNvGrpSpPr/>
            <p:nvPr/>
          </p:nvGrpSpPr>
          <p:grpSpPr>
            <a:xfrm>
              <a:off x="0" y="8903590"/>
              <a:ext cx="450470" cy="450470"/>
              <a:chOff x="0" y="0"/>
              <a:chExt cx="812800" cy="812800"/>
            </a:xfrm>
          </p:grpSpPr>
          <p:sp>
            <p:nvSpPr>
              <p:cNvPr id="109" name="Google Shape;109;p1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5271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110;p10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cxnSp>
          <p:nvCxnSpPr>
            <p:cNvPr id="111" name="Google Shape;111;p10"/>
            <p:cNvCxnSpPr/>
            <p:nvPr/>
          </p:nvCxnSpPr>
          <p:spPr>
            <a:xfrm rot="10800000">
              <a:off x="209995" y="270537"/>
              <a:ext cx="8656320" cy="0"/>
            </a:xfrm>
            <a:prstGeom prst="straightConnector1">
              <a:avLst/>
            </a:prstGeom>
            <a:noFill/>
            <a:ln w="50800" cap="flat" cmpd="sng">
              <a:solidFill>
                <a:srgbClr val="5271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grpSp>
          <p:nvGrpSpPr>
            <p:cNvPr id="112" name="Google Shape;112;p10"/>
            <p:cNvGrpSpPr/>
            <p:nvPr/>
          </p:nvGrpSpPr>
          <p:grpSpPr>
            <a:xfrm>
              <a:off x="15240" y="7178325"/>
              <a:ext cx="450470" cy="450470"/>
              <a:chOff x="0" y="0"/>
              <a:chExt cx="812800" cy="812800"/>
            </a:xfrm>
          </p:grpSpPr>
          <p:sp>
            <p:nvSpPr>
              <p:cNvPr id="113" name="Google Shape;113;p1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5271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114;p10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15" name="Google Shape;115;p10"/>
            <p:cNvGrpSpPr/>
            <p:nvPr/>
          </p:nvGrpSpPr>
          <p:grpSpPr>
            <a:xfrm>
              <a:off x="1941616" y="0"/>
              <a:ext cx="450470" cy="450470"/>
              <a:chOff x="0" y="0"/>
              <a:chExt cx="812800" cy="812800"/>
            </a:xfrm>
          </p:grpSpPr>
          <p:sp>
            <p:nvSpPr>
              <p:cNvPr id="116" name="Google Shape;116;p1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5271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117;p10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18" name="Google Shape;118;p10"/>
            <p:cNvGrpSpPr/>
            <p:nvPr/>
          </p:nvGrpSpPr>
          <p:grpSpPr>
            <a:xfrm>
              <a:off x="8641080" y="70702"/>
              <a:ext cx="450470" cy="450470"/>
              <a:chOff x="0" y="0"/>
              <a:chExt cx="812800" cy="812800"/>
            </a:xfrm>
          </p:grpSpPr>
          <p:sp>
            <p:nvSpPr>
              <p:cNvPr id="119" name="Google Shape;119;p1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5271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120;p10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21" name="Google Shape;121;p10"/>
            <p:cNvGrpSpPr/>
            <p:nvPr/>
          </p:nvGrpSpPr>
          <p:grpSpPr>
            <a:xfrm>
              <a:off x="45720" y="88912"/>
              <a:ext cx="450470" cy="450470"/>
              <a:chOff x="0" y="0"/>
              <a:chExt cx="812800" cy="812800"/>
            </a:xfrm>
          </p:grpSpPr>
          <p:sp>
            <p:nvSpPr>
              <p:cNvPr id="122" name="Google Shape;122;p1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5271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123;p10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9E3AB667-59A8-2C7C-1D71-5FA91EF84E0D}"/>
              </a:ext>
            </a:extLst>
          </p:cNvPr>
          <p:cNvSpPr/>
          <p:nvPr/>
        </p:nvSpPr>
        <p:spPr>
          <a:xfrm>
            <a:off x="7176998" y="1329307"/>
            <a:ext cx="3555957" cy="15210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1000" dirty="0">
                <a:latin typeface="Bahnschrift Condensed" panose="020B0502040204020203" pitchFamily="34" charset="0"/>
              </a:rPr>
              <a:t>Skříně</a:t>
            </a:r>
          </a:p>
        </p:txBody>
      </p:sp>
      <p:pic>
        <p:nvPicPr>
          <p:cNvPr id="4" name="Picture 12" descr="Komponenty | Chladiče, ventilátory | Ventilátory | SUNTECH Computer -  prodej počítačů, elektroniky a spotřebního materiálu">
            <a:extLst>
              <a:ext uri="{FF2B5EF4-FFF2-40B4-BE49-F238E27FC236}">
                <a16:creationId xmlns:a16="http://schemas.microsoft.com/office/drawing/2014/main" id="{22106374-E144-33BA-4952-EE49D72C5E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79247" y="-7295425"/>
            <a:ext cx="3085635" cy="3147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0" descr="MSI MAG META 5 5E – Herní bomba s minimalistickou tváří | Herní počítač |  MSI">
            <a:extLst>
              <a:ext uri="{FF2B5EF4-FFF2-40B4-BE49-F238E27FC236}">
                <a16:creationId xmlns:a16="http://schemas.microsoft.com/office/drawing/2014/main" id="{8216CAC4-7E2C-BF67-0FBD-77050BBBFE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8464" y="-7643064"/>
            <a:ext cx="5019254" cy="4015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Thermaltake Smart RGB 600W, Napájecí zdroj pro PC | AB-COM.cz">
            <a:extLst>
              <a:ext uri="{FF2B5EF4-FFF2-40B4-BE49-F238E27FC236}">
                <a16:creationId xmlns:a16="http://schemas.microsoft.com/office/drawing/2014/main" id="{17A1F293-CA35-85E5-3E22-222E936D6B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1270" y="-7704399"/>
            <a:ext cx="3695665" cy="3712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H7 Elite (2022) | Premium Gaming PC Case | Gaming PCs | NZXT">
            <a:extLst>
              <a:ext uri="{FF2B5EF4-FFF2-40B4-BE49-F238E27FC236}">
                <a16:creationId xmlns:a16="http://schemas.microsoft.com/office/drawing/2014/main" id="{E3E75C3B-EC69-DA6C-1BB9-1E0889EBB7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64348" y="2818753"/>
            <a:ext cx="5545371" cy="5545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B76EBCB-9C2F-0126-E4D3-1F4FE07F9FA3}"/>
              </a:ext>
            </a:extLst>
          </p:cNvPr>
          <p:cNvSpPr txBox="1"/>
          <p:nvPr/>
        </p:nvSpPr>
        <p:spPr>
          <a:xfrm>
            <a:off x="7116401" y="2756896"/>
            <a:ext cx="367715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6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Ubuntu"/>
              </a:rPr>
              <a:t> Typ skříně</a:t>
            </a:r>
            <a:endParaRPr lang="cs-CZ" sz="6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Google Shape;130;p10">
            <a:extLst>
              <a:ext uri="{FF2B5EF4-FFF2-40B4-BE49-F238E27FC236}">
                <a16:creationId xmlns:a16="http://schemas.microsoft.com/office/drawing/2014/main" id="{114BC3C0-BCD8-68D9-CD49-284A3901392E}"/>
              </a:ext>
            </a:extLst>
          </p:cNvPr>
          <p:cNvSpPr txBox="1"/>
          <p:nvPr/>
        </p:nvSpPr>
        <p:spPr>
          <a:xfrm>
            <a:off x="-5993018" y="3383357"/>
            <a:ext cx="5141301" cy="16004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571500" lvl="2" indent="-571500">
              <a:lnSpc>
                <a:spcPct val="130000"/>
              </a:lnSpc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cs-CZ" sz="4000" dirty="0">
                <a:solidFill>
                  <a:schemeClr val="bg1"/>
                </a:solidFill>
                <a:latin typeface="Ubuntu"/>
                <a:sym typeface="Ubuntu"/>
              </a:rPr>
              <a:t>Rozlišujeme:</a:t>
            </a:r>
          </a:p>
          <a:p>
            <a:pPr marL="457200" marR="0" lvl="0" indent="-4572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sz="4000" dirty="0">
              <a:solidFill>
                <a:schemeClr val="bg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6C00866-00DC-BAF4-1347-400AA41693F4}"/>
              </a:ext>
            </a:extLst>
          </p:cNvPr>
          <p:cNvSpPr txBox="1"/>
          <p:nvPr/>
        </p:nvSpPr>
        <p:spPr>
          <a:xfrm>
            <a:off x="-4702414" y="5122305"/>
            <a:ext cx="341175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chemeClr val="bg1"/>
              </a:buClr>
            </a:pPr>
            <a:r>
              <a:rPr lang="cs-CZ" sz="4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Ubuntu"/>
              </a:rPr>
              <a:t>Konstrukce</a:t>
            </a:r>
            <a:endParaRPr lang="cs-CZ" sz="4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FFC637E-DF80-C7F2-68CD-3CFF289E8A41}"/>
              </a:ext>
            </a:extLst>
          </p:cNvPr>
          <p:cNvSpPr txBox="1"/>
          <p:nvPr/>
        </p:nvSpPr>
        <p:spPr>
          <a:xfrm>
            <a:off x="1912047" y="4299598"/>
            <a:ext cx="7772475" cy="37952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0" indent="-4572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cs-CZ" sz="4400" b="1" i="0" u="none" strike="noStrike" cap="none" dirty="0">
                <a:solidFill>
                  <a:srgbClr val="FFFFFF"/>
                </a:solidFill>
                <a:latin typeface="Calibri" panose="020F0502020204030204" pitchFamily="34" charset="0"/>
                <a:ea typeface="Ubuntu"/>
                <a:cs typeface="Calibri" panose="020F0502020204030204" pitchFamily="34" charset="0"/>
                <a:sym typeface="Ubuntu"/>
              </a:rPr>
              <a:t>Desktop</a:t>
            </a:r>
          </a:p>
          <a:p>
            <a:pPr marL="457200" marR="0" lvl="0" indent="-4572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cs-CZ" sz="3600" dirty="0">
                <a:solidFill>
                  <a:srgbClr val="FFFFFF"/>
                </a:solidFill>
                <a:latin typeface="Calibri" panose="020F0502020204030204" pitchFamily="34" charset="0"/>
                <a:ea typeface="Ubuntu"/>
                <a:cs typeface="Calibri" panose="020F0502020204030204" pitchFamily="34" charset="0"/>
                <a:sym typeface="Ubuntu"/>
              </a:rPr>
              <a:t>Starší typ, nepříliš nepoužívaný</a:t>
            </a:r>
            <a:endParaRPr lang="cs-CZ" sz="3600" i="0" u="none" strike="noStrike" cap="none" dirty="0">
              <a:solidFill>
                <a:srgbClr val="FFFFFF"/>
              </a:solidFill>
              <a:latin typeface="Calibri" panose="020F0502020204030204" pitchFamily="34" charset="0"/>
              <a:ea typeface="Ubuntu"/>
              <a:cs typeface="Calibri" panose="020F0502020204030204" pitchFamily="34" charset="0"/>
              <a:sym typeface="Ubuntu"/>
            </a:endParaRPr>
          </a:p>
          <a:p>
            <a:pPr marL="457200" marR="0" lvl="0" indent="-4572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cs-CZ" sz="3600" i="0" u="none" strike="noStrike" cap="none" dirty="0">
                <a:solidFill>
                  <a:srgbClr val="FFFFFF"/>
                </a:solidFill>
                <a:latin typeface="Calibri" panose="020F0502020204030204" pitchFamily="34" charset="0"/>
                <a:ea typeface="Ubuntu"/>
                <a:cs typeface="Calibri" panose="020F0502020204030204" pitchFamily="34" charset="0"/>
                <a:sym typeface="Ubuntu"/>
              </a:rPr>
              <a:t>Počítač „naležato“</a:t>
            </a:r>
          </a:p>
          <a:p>
            <a:pPr marL="457200" marR="0" lvl="0" indent="-4572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cs-CZ" sz="3600" b="1" dirty="0">
                <a:solidFill>
                  <a:srgbClr val="FFFFFF"/>
                </a:solidFill>
                <a:latin typeface="Calibri" panose="020F0502020204030204" pitchFamily="34" charset="0"/>
                <a:ea typeface="Ubuntu"/>
                <a:cs typeface="Calibri" panose="020F0502020204030204" pitchFamily="34" charset="0"/>
                <a:sym typeface="Ubuntu"/>
              </a:rPr>
              <a:t>Výhody – </a:t>
            </a:r>
            <a:r>
              <a:rPr lang="cs-CZ" sz="3600" dirty="0">
                <a:solidFill>
                  <a:srgbClr val="FFFFFF"/>
                </a:solidFill>
                <a:latin typeface="Calibri" panose="020F0502020204030204" pitchFamily="34" charset="0"/>
                <a:ea typeface="Ubuntu"/>
                <a:cs typeface="Calibri" panose="020F0502020204030204" pitchFamily="34" charset="0"/>
                <a:sym typeface="Ubuntu"/>
              </a:rPr>
              <a:t>Snadný přístup k mechanice</a:t>
            </a:r>
            <a:endParaRPr lang="cs-CZ" sz="3600" b="1" dirty="0">
              <a:solidFill>
                <a:srgbClr val="FFFFFF"/>
              </a:solidFill>
              <a:latin typeface="Calibri" panose="020F0502020204030204" pitchFamily="34" charset="0"/>
              <a:ea typeface="Ubuntu"/>
              <a:cs typeface="Calibri" panose="020F0502020204030204" pitchFamily="34" charset="0"/>
              <a:sym typeface="Ubuntu"/>
            </a:endParaRPr>
          </a:p>
          <a:p>
            <a:pPr marL="457200" marR="0" lvl="0" indent="-4572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cs-CZ" sz="3600" b="1" dirty="0">
                <a:solidFill>
                  <a:srgbClr val="FFFFFF"/>
                </a:solidFill>
                <a:latin typeface="Calibri" panose="020F0502020204030204" pitchFamily="34" charset="0"/>
                <a:ea typeface="Ubuntu"/>
                <a:cs typeface="Calibri" panose="020F0502020204030204" pitchFamily="34" charset="0"/>
                <a:sym typeface="Ubuntu"/>
              </a:rPr>
              <a:t>Nevýhody – </a:t>
            </a:r>
            <a:r>
              <a:rPr lang="cs-CZ" sz="3600" dirty="0">
                <a:solidFill>
                  <a:srgbClr val="FFFFFF"/>
                </a:solidFill>
                <a:latin typeface="Calibri" panose="020F0502020204030204" pitchFamily="34" charset="0"/>
                <a:ea typeface="Ubuntu"/>
                <a:cs typeface="Calibri" panose="020F0502020204030204" pitchFamily="34" charset="0"/>
                <a:sym typeface="Ubuntu"/>
              </a:rPr>
              <a:t>Obtížné rozšíření</a:t>
            </a:r>
            <a:endParaRPr lang="cs-CZ" sz="3600" b="1" dirty="0">
              <a:solidFill>
                <a:srgbClr val="FFFFFF"/>
              </a:solidFill>
              <a:latin typeface="Calibri" panose="020F0502020204030204" pitchFamily="34" charset="0"/>
              <a:ea typeface="Ubuntu"/>
              <a:cs typeface="Calibri" panose="020F0502020204030204" pitchFamily="34" charset="0"/>
              <a:sym typeface="Ubuntu"/>
            </a:endParaRPr>
          </a:p>
        </p:txBody>
      </p:sp>
      <p:pic>
        <p:nvPicPr>
          <p:cNvPr id="12290" name="Picture 2" descr="FUJITSU Desktop ESPRIMO E920 0-Watt - Fujitsu Global">
            <a:extLst>
              <a:ext uri="{FF2B5EF4-FFF2-40B4-BE49-F238E27FC236}">
                <a16:creationId xmlns:a16="http://schemas.microsoft.com/office/drawing/2014/main" id="{D73E1B06-CC6A-A8CA-492D-DF4DD8A0A9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0347" y="3379555"/>
            <a:ext cx="6571723" cy="4193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BB3A70F-DE87-C710-B90F-9E1288A713FB}"/>
              </a:ext>
            </a:extLst>
          </p:cNvPr>
          <p:cNvSpPr txBox="1"/>
          <p:nvPr/>
        </p:nvSpPr>
        <p:spPr>
          <a:xfrm>
            <a:off x="1634864" y="12453938"/>
            <a:ext cx="10067200" cy="37422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0" indent="-4572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cs-CZ" sz="5400" b="1" dirty="0">
                <a:solidFill>
                  <a:srgbClr val="FFFFFF"/>
                </a:solidFill>
                <a:latin typeface="Calibri" panose="020F0502020204030204" pitchFamily="34" charset="0"/>
                <a:ea typeface="Ubuntu"/>
                <a:cs typeface="Calibri" panose="020F0502020204030204" pitchFamily="34" charset="0"/>
                <a:sym typeface="Ubuntu"/>
              </a:rPr>
              <a:t>M</a:t>
            </a:r>
            <a:r>
              <a:rPr lang="cs-CZ" sz="5400" b="1" i="0" u="none" strike="noStrike" cap="none" dirty="0">
                <a:solidFill>
                  <a:srgbClr val="FFFFFF"/>
                </a:solidFill>
                <a:latin typeface="Calibri" panose="020F0502020204030204" pitchFamily="34" charset="0"/>
                <a:ea typeface="Ubuntu"/>
                <a:cs typeface="Calibri" panose="020F0502020204030204" pitchFamily="34" charset="0"/>
                <a:sym typeface="Ubuntu"/>
              </a:rPr>
              <a:t>initower</a:t>
            </a:r>
          </a:p>
          <a:p>
            <a:pPr marL="457200" marR="0" lvl="0" indent="-4572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cs-CZ" sz="4400" dirty="0">
                <a:solidFill>
                  <a:srgbClr val="FFFFFF"/>
                </a:solidFill>
                <a:latin typeface="Calibri" panose="020F0502020204030204" pitchFamily="34" charset="0"/>
                <a:ea typeface="Ubuntu"/>
                <a:cs typeface="Calibri" panose="020F0502020204030204" pitchFamily="34" charset="0"/>
                <a:sym typeface="Ubuntu"/>
              </a:rPr>
              <a:t>Podobný typ jako desktop</a:t>
            </a:r>
          </a:p>
          <a:p>
            <a:pPr marL="457200" marR="0" lvl="0" indent="-4572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cs-CZ" sz="4400" b="1" dirty="0">
                <a:solidFill>
                  <a:srgbClr val="FFFFFF"/>
                </a:solidFill>
                <a:latin typeface="Calibri" panose="020F0502020204030204" pitchFamily="34" charset="0"/>
                <a:ea typeface="Ubuntu"/>
                <a:cs typeface="Calibri" panose="020F0502020204030204" pitchFamily="34" charset="0"/>
                <a:sym typeface="Ubuntu"/>
              </a:rPr>
              <a:t>Výhody – </a:t>
            </a:r>
            <a:r>
              <a:rPr lang="cs-CZ" sz="4400" dirty="0">
                <a:solidFill>
                  <a:srgbClr val="FFFFFF"/>
                </a:solidFill>
                <a:latin typeface="Calibri" panose="020F0502020204030204" pitchFamily="34" charset="0"/>
                <a:ea typeface="Ubuntu"/>
                <a:cs typeface="Calibri" panose="020F0502020204030204" pitchFamily="34" charset="0"/>
                <a:sym typeface="Ubuntu"/>
              </a:rPr>
              <a:t>Možnost přesunout PC na zem</a:t>
            </a:r>
            <a:endParaRPr lang="cs-CZ" sz="4400" b="1" dirty="0">
              <a:solidFill>
                <a:srgbClr val="FFFFFF"/>
              </a:solidFill>
              <a:latin typeface="Calibri" panose="020F0502020204030204" pitchFamily="34" charset="0"/>
              <a:ea typeface="Ubuntu"/>
              <a:cs typeface="Calibri" panose="020F0502020204030204" pitchFamily="34" charset="0"/>
              <a:sym typeface="Ubuntu"/>
            </a:endParaRPr>
          </a:p>
          <a:p>
            <a:pPr marL="457200" marR="0" lvl="0" indent="-4572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cs-CZ" sz="4400" b="1" dirty="0">
                <a:solidFill>
                  <a:srgbClr val="FFFFFF"/>
                </a:solidFill>
                <a:latin typeface="Calibri" panose="020F0502020204030204" pitchFamily="34" charset="0"/>
                <a:ea typeface="Ubuntu"/>
                <a:cs typeface="Calibri" panose="020F0502020204030204" pitchFamily="34" charset="0"/>
                <a:sym typeface="Ubuntu"/>
              </a:rPr>
              <a:t>Nevýhody – </a:t>
            </a:r>
            <a:r>
              <a:rPr lang="cs-CZ" sz="4400" dirty="0">
                <a:solidFill>
                  <a:srgbClr val="FFFFFF"/>
                </a:solidFill>
                <a:latin typeface="Calibri" panose="020F0502020204030204" pitchFamily="34" charset="0"/>
                <a:ea typeface="Ubuntu"/>
                <a:cs typeface="Calibri" panose="020F0502020204030204" pitchFamily="34" charset="0"/>
                <a:sym typeface="Ubuntu"/>
              </a:rPr>
              <a:t>Obtížné rozšíření</a:t>
            </a:r>
            <a:endParaRPr lang="cs-CZ" sz="4400" b="1" dirty="0">
              <a:solidFill>
                <a:srgbClr val="FFFFFF"/>
              </a:solidFill>
              <a:latin typeface="Calibri" panose="020F0502020204030204" pitchFamily="34" charset="0"/>
              <a:ea typeface="Ubuntu"/>
              <a:cs typeface="Calibri" panose="020F0502020204030204" pitchFamily="34" charset="0"/>
              <a:sym typeface="Ubuntu"/>
            </a:endParaRPr>
          </a:p>
        </p:txBody>
      </p:sp>
      <p:pic>
        <p:nvPicPr>
          <p:cNvPr id="19" name="Picture 6" descr="Lian Li O11 Air Mini Mini-Tower PC Case">
            <a:extLst>
              <a:ext uri="{FF2B5EF4-FFF2-40B4-BE49-F238E27FC236}">
                <a16:creationId xmlns:a16="http://schemas.microsoft.com/office/drawing/2014/main" id="{0CD92998-74F5-DE06-8BB4-450FC9CABA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4614" y="11170475"/>
            <a:ext cx="5321300" cy="532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58982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0"/>
          <p:cNvSpPr/>
          <p:nvPr/>
        </p:nvSpPr>
        <p:spPr>
          <a:xfrm>
            <a:off x="0" y="-41768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t="-75855" b="-75855"/>
            </a:stretch>
          </a:blipFill>
          <a:ln>
            <a:noFill/>
          </a:ln>
        </p:spPr>
        <p:txBody>
          <a:bodyPr/>
          <a:lstStyle/>
          <a:p>
            <a:endParaRPr lang="cs-CZ"/>
          </a:p>
        </p:txBody>
      </p:sp>
      <p:grpSp>
        <p:nvGrpSpPr>
          <p:cNvPr id="88" name="Google Shape;88;p10"/>
          <p:cNvGrpSpPr/>
          <p:nvPr/>
        </p:nvGrpSpPr>
        <p:grpSpPr>
          <a:xfrm>
            <a:off x="390010" y="383599"/>
            <a:ext cx="6818662" cy="7015545"/>
            <a:chOff x="0" y="0"/>
            <a:chExt cx="9091550" cy="9354060"/>
          </a:xfrm>
        </p:grpSpPr>
        <p:cxnSp>
          <p:nvCxnSpPr>
            <p:cNvPr id="89" name="Google Shape;89;p10"/>
            <p:cNvCxnSpPr/>
            <p:nvPr/>
          </p:nvCxnSpPr>
          <p:spPr>
            <a:xfrm>
              <a:off x="245555" y="450470"/>
              <a:ext cx="0" cy="8656320"/>
            </a:xfrm>
            <a:prstGeom prst="straightConnector1">
              <a:avLst/>
            </a:prstGeom>
            <a:noFill/>
            <a:ln w="50800" cap="flat" cmpd="sng">
              <a:solidFill>
                <a:srgbClr val="5271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grpSp>
          <p:nvGrpSpPr>
            <p:cNvPr id="90" name="Google Shape;90;p10"/>
            <p:cNvGrpSpPr/>
            <p:nvPr/>
          </p:nvGrpSpPr>
          <p:grpSpPr>
            <a:xfrm>
              <a:off x="0" y="8903590"/>
              <a:ext cx="450470" cy="450470"/>
              <a:chOff x="0" y="0"/>
              <a:chExt cx="812800" cy="812800"/>
            </a:xfrm>
          </p:grpSpPr>
          <p:sp>
            <p:nvSpPr>
              <p:cNvPr id="91" name="Google Shape;91;p1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5271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92;p10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cxnSp>
          <p:nvCxnSpPr>
            <p:cNvPr id="93" name="Google Shape;93;p10"/>
            <p:cNvCxnSpPr/>
            <p:nvPr/>
          </p:nvCxnSpPr>
          <p:spPr>
            <a:xfrm rot="10800000">
              <a:off x="209995" y="270537"/>
              <a:ext cx="8656320" cy="0"/>
            </a:xfrm>
            <a:prstGeom prst="straightConnector1">
              <a:avLst/>
            </a:prstGeom>
            <a:noFill/>
            <a:ln w="50800" cap="flat" cmpd="sng">
              <a:solidFill>
                <a:srgbClr val="5271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grpSp>
          <p:nvGrpSpPr>
            <p:cNvPr id="94" name="Google Shape;94;p10"/>
            <p:cNvGrpSpPr/>
            <p:nvPr/>
          </p:nvGrpSpPr>
          <p:grpSpPr>
            <a:xfrm>
              <a:off x="15240" y="7178325"/>
              <a:ext cx="450470" cy="450470"/>
              <a:chOff x="0" y="0"/>
              <a:chExt cx="812800" cy="812800"/>
            </a:xfrm>
          </p:grpSpPr>
          <p:sp>
            <p:nvSpPr>
              <p:cNvPr id="95" name="Google Shape;95;p1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5271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96;p10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97" name="Google Shape;97;p10"/>
            <p:cNvGrpSpPr/>
            <p:nvPr/>
          </p:nvGrpSpPr>
          <p:grpSpPr>
            <a:xfrm>
              <a:off x="1941616" y="0"/>
              <a:ext cx="450470" cy="450470"/>
              <a:chOff x="0" y="0"/>
              <a:chExt cx="812800" cy="812800"/>
            </a:xfrm>
          </p:grpSpPr>
          <p:sp>
            <p:nvSpPr>
              <p:cNvPr id="98" name="Google Shape;98;p1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5271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99;p10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0" name="Google Shape;100;p10"/>
            <p:cNvGrpSpPr/>
            <p:nvPr/>
          </p:nvGrpSpPr>
          <p:grpSpPr>
            <a:xfrm>
              <a:off x="8641080" y="70702"/>
              <a:ext cx="450470" cy="450470"/>
              <a:chOff x="0" y="0"/>
              <a:chExt cx="812800" cy="812800"/>
            </a:xfrm>
          </p:grpSpPr>
          <p:sp>
            <p:nvSpPr>
              <p:cNvPr id="101" name="Google Shape;101;p1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5271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102;p10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3" name="Google Shape;103;p10"/>
            <p:cNvGrpSpPr/>
            <p:nvPr/>
          </p:nvGrpSpPr>
          <p:grpSpPr>
            <a:xfrm>
              <a:off x="45720" y="88912"/>
              <a:ext cx="450470" cy="450470"/>
              <a:chOff x="0" y="0"/>
              <a:chExt cx="812800" cy="812800"/>
            </a:xfrm>
          </p:grpSpPr>
          <p:sp>
            <p:nvSpPr>
              <p:cNvPr id="104" name="Google Shape;104;p1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5271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105;p10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106" name="Google Shape;106;p10"/>
          <p:cNvGrpSpPr/>
          <p:nvPr/>
        </p:nvGrpSpPr>
        <p:grpSpPr>
          <a:xfrm rot="10800000">
            <a:off x="11105689" y="2926874"/>
            <a:ext cx="6818662" cy="7015545"/>
            <a:chOff x="0" y="0"/>
            <a:chExt cx="9091550" cy="9354060"/>
          </a:xfrm>
        </p:grpSpPr>
        <p:cxnSp>
          <p:nvCxnSpPr>
            <p:cNvPr id="107" name="Google Shape;107;p10"/>
            <p:cNvCxnSpPr/>
            <p:nvPr/>
          </p:nvCxnSpPr>
          <p:spPr>
            <a:xfrm>
              <a:off x="245555" y="450470"/>
              <a:ext cx="0" cy="8656320"/>
            </a:xfrm>
            <a:prstGeom prst="straightConnector1">
              <a:avLst/>
            </a:prstGeom>
            <a:noFill/>
            <a:ln w="50800" cap="flat" cmpd="sng">
              <a:solidFill>
                <a:srgbClr val="5271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grpSp>
          <p:nvGrpSpPr>
            <p:cNvPr id="108" name="Google Shape;108;p10"/>
            <p:cNvGrpSpPr/>
            <p:nvPr/>
          </p:nvGrpSpPr>
          <p:grpSpPr>
            <a:xfrm>
              <a:off x="0" y="8903590"/>
              <a:ext cx="450470" cy="450470"/>
              <a:chOff x="0" y="0"/>
              <a:chExt cx="812800" cy="812800"/>
            </a:xfrm>
          </p:grpSpPr>
          <p:sp>
            <p:nvSpPr>
              <p:cNvPr id="109" name="Google Shape;109;p1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5271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110;p10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cxnSp>
          <p:nvCxnSpPr>
            <p:cNvPr id="111" name="Google Shape;111;p10"/>
            <p:cNvCxnSpPr/>
            <p:nvPr/>
          </p:nvCxnSpPr>
          <p:spPr>
            <a:xfrm rot="10800000">
              <a:off x="209995" y="270537"/>
              <a:ext cx="8656320" cy="0"/>
            </a:xfrm>
            <a:prstGeom prst="straightConnector1">
              <a:avLst/>
            </a:prstGeom>
            <a:noFill/>
            <a:ln w="50800" cap="flat" cmpd="sng">
              <a:solidFill>
                <a:srgbClr val="5271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grpSp>
          <p:nvGrpSpPr>
            <p:cNvPr id="112" name="Google Shape;112;p10"/>
            <p:cNvGrpSpPr/>
            <p:nvPr/>
          </p:nvGrpSpPr>
          <p:grpSpPr>
            <a:xfrm>
              <a:off x="15240" y="7178325"/>
              <a:ext cx="450470" cy="450470"/>
              <a:chOff x="0" y="0"/>
              <a:chExt cx="812800" cy="812800"/>
            </a:xfrm>
          </p:grpSpPr>
          <p:sp>
            <p:nvSpPr>
              <p:cNvPr id="113" name="Google Shape;113;p1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5271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114;p10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15" name="Google Shape;115;p10"/>
            <p:cNvGrpSpPr/>
            <p:nvPr/>
          </p:nvGrpSpPr>
          <p:grpSpPr>
            <a:xfrm>
              <a:off x="1941616" y="0"/>
              <a:ext cx="450470" cy="450470"/>
              <a:chOff x="0" y="0"/>
              <a:chExt cx="812800" cy="812800"/>
            </a:xfrm>
          </p:grpSpPr>
          <p:sp>
            <p:nvSpPr>
              <p:cNvPr id="116" name="Google Shape;116;p1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5271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117;p10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18" name="Google Shape;118;p10"/>
            <p:cNvGrpSpPr/>
            <p:nvPr/>
          </p:nvGrpSpPr>
          <p:grpSpPr>
            <a:xfrm>
              <a:off x="8641080" y="70702"/>
              <a:ext cx="450470" cy="450470"/>
              <a:chOff x="0" y="0"/>
              <a:chExt cx="812800" cy="812800"/>
            </a:xfrm>
          </p:grpSpPr>
          <p:sp>
            <p:nvSpPr>
              <p:cNvPr id="119" name="Google Shape;119;p1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5271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120;p10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21" name="Google Shape;121;p10"/>
            <p:cNvGrpSpPr/>
            <p:nvPr/>
          </p:nvGrpSpPr>
          <p:grpSpPr>
            <a:xfrm>
              <a:off x="45720" y="88912"/>
              <a:ext cx="450470" cy="450470"/>
              <a:chOff x="0" y="0"/>
              <a:chExt cx="812800" cy="812800"/>
            </a:xfrm>
          </p:grpSpPr>
          <p:sp>
            <p:nvSpPr>
              <p:cNvPr id="122" name="Google Shape;122;p1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5271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123;p10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9E3AB667-59A8-2C7C-1D71-5FA91EF84E0D}"/>
              </a:ext>
            </a:extLst>
          </p:cNvPr>
          <p:cNvSpPr/>
          <p:nvPr/>
        </p:nvSpPr>
        <p:spPr>
          <a:xfrm>
            <a:off x="7176998" y="1329307"/>
            <a:ext cx="3555957" cy="15210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1000" dirty="0">
                <a:latin typeface="Bahnschrift Condensed" panose="020B0502040204020203" pitchFamily="34" charset="0"/>
              </a:rPr>
              <a:t>Skříně</a:t>
            </a:r>
          </a:p>
        </p:txBody>
      </p:sp>
      <p:pic>
        <p:nvPicPr>
          <p:cNvPr id="4" name="Picture 12" descr="Komponenty | Chladiče, ventilátory | Ventilátory | SUNTECH Computer -  prodej počítačů, elektroniky a spotřebního materiálu">
            <a:extLst>
              <a:ext uri="{FF2B5EF4-FFF2-40B4-BE49-F238E27FC236}">
                <a16:creationId xmlns:a16="http://schemas.microsoft.com/office/drawing/2014/main" id="{22106374-E144-33BA-4952-EE49D72C5E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79247" y="-7295425"/>
            <a:ext cx="3085635" cy="3147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0" descr="MSI MAG META 5 5E – Herní bomba s minimalistickou tváří | Herní počítač |  MSI">
            <a:extLst>
              <a:ext uri="{FF2B5EF4-FFF2-40B4-BE49-F238E27FC236}">
                <a16:creationId xmlns:a16="http://schemas.microsoft.com/office/drawing/2014/main" id="{8216CAC4-7E2C-BF67-0FBD-77050BBBFE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8464" y="-7643064"/>
            <a:ext cx="5019254" cy="4015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Thermaltake Smart RGB 600W, Napájecí zdroj pro PC | AB-COM.cz">
            <a:extLst>
              <a:ext uri="{FF2B5EF4-FFF2-40B4-BE49-F238E27FC236}">
                <a16:creationId xmlns:a16="http://schemas.microsoft.com/office/drawing/2014/main" id="{17A1F293-CA35-85E5-3E22-222E936D6B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1270" y="-7704399"/>
            <a:ext cx="3695665" cy="3712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B76EBCB-9C2F-0126-E4D3-1F4FE07F9FA3}"/>
              </a:ext>
            </a:extLst>
          </p:cNvPr>
          <p:cNvSpPr txBox="1"/>
          <p:nvPr/>
        </p:nvSpPr>
        <p:spPr>
          <a:xfrm>
            <a:off x="7116401" y="2756896"/>
            <a:ext cx="367715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6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Ubuntu"/>
              </a:rPr>
              <a:t> Typ skříně</a:t>
            </a:r>
            <a:endParaRPr lang="cs-CZ" sz="6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Google Shape;130;p10">
            <a:extLst>
              <a:ext uri="{FF2B5EF4-FFF2-40B4-BE49-F238E27FC236}">
                <a16:creationId xmlns:a16="http://schemas.microsoft.com/office/drawing/2014/main" id="{114BC3C0-BCD8-68D9-CD49-284A3901392E}"/>
              </a:ext>
            </a:extLst>
          </p:cNvPr>
          <p:cNvSpPr txBox="1"/>
          <p:nvPr/>
        </p:nvSpPr>
        <p:spPr>
          <a:xfrm>
            <a:off x="-5993018" y="3383357"/>
            <a:ext cx="5141301" cy="16004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571500" lvl="2" indent="-571500">
              <a:lnSpc>
                <a:spcPct val="130000"/>
              </a:lnSpc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cs-CZ" sz="4000" dirty="0">
                <a:solidFill>
                  <a:schemeClr val="bg1"/>
                </a:solidFill>
                <a:latin typeface="Ubuntu"/>
                <a:sym typeface="Ubuntu"/>
              </a:rPr>
              <a:t>Rozlišujeme:</a:t>
            </a:r>
          </a:p>
          <a:p>
            <a:pPr marL="457200" marR="0" lvl="0" indent="-4572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sz="4000" dirty="0">
              <a:solidFill>
                <a:schemeClr val="bg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6C00866-00DC-BAF4-1347-400AA41693F4}"/>
              </a:ext>
            </a:extLst>
          </p:cNvPr>
          <p:cNvSpPr txBox="1"/>
          <p:nvPr/>
        </p:nvSpPr>
        <p:spPr>
          <a:xfrm>
            <a:off x="-4702414" y="5122305"/>
            <a:ext cx="341175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chemeClr val="bg1"/>
              </a:buClr>
            </a:pPr>
            <a:r>
              <a:rPr lang="cs-CZ" sz="4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Ubuntu"/>
              </a:rPr>
              <a:t>Konstrukce</a:t>
            </a:r>
            <a:endParaRPr lang="cs-CZ" sz="4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FFC637E-DF80-C7F2-68CD-3CFF289E8A41}"/>
              </a:ext>
            </a:extLst>
          </p:cNvPr>
          <p:cNvSpPr txBox="1"/>
          <p:nvPr/>
        </p:nvSpPr>
        <p:spPr>
          <a:xfrm>
            <a:off x="20800582" y="4245102"/>
            <a:ext cx="7772475" cy="37952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0" indent="-4572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cs-CZ" sz="4400" b="1" i="0" u="none" strike="noStrike" cap="none" dirty="0">
                <a:solidFill>
                  <a:srgbClr val="FFFFFF"/>
                </a:solidFill>
                <a:latin typeface="Calibri" panose="020F0502020204030204" pitchFamily="34" charset="0"/>
                <a:ea typeface="Ubuntu"/>
                <a:cs typeface="Calibri" panose="020F0502020204030204" pitchFamily="34" charset="0"/>
                <a:sym typeface="Ubuntu"/>
              </a:rPr>
              <a:t>Desktop</a:t>
            </a:r>
          </a:p>
          <a:p>
            <a:pPr marL="457200" marR="0" lvl="0" indent="-4572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cs-CZ" sz="3600" dirty="0">
                <a:solidFill>
                  <a:srgbClr val="FFFFFF"/>
                </a:solidFill>
                <a:latin typeface="Calibri" panose="020F0502020204030204" pitchFamily="34" charset="0"/>
                <a:ea typeface="Ubuntu"/>
                <a:cs typeface="Calibri" panose="020F0502020204030204" pitchFamily="34" charset="0"/>
                <a:sym typeface="Ubuntu"/>
              </a:rPr>
              <a:t>Starší typ, nepříliš nepoužívaný</a:t>
            </a:r>
            <a:endParaRPr lang="cs-CZ" sz="3600" i="0" u="none" strike="noStrike" cap="none" dirty="0">
              <a:solidFill>
                <a:srgbClr val="FFFFFF"/>
              </a:solidFill>
              <a:latin typeface="Calibri" panose="020F0502020204030204" pitchFamily="34" charset="0"/>
              <a:ea typeface="Ubuntu"/>
              <a:cs typeface="Calibri" panose="020F0502020204030204" pitchFamily="34" charset="0"/>
              <a:sym typeface="Ubuntu"/>
            </a:endParaRPr>
          </a:p>
          <a:p>
            <a:pPr marL="457200" marR="0" lvl="0" indent="-4572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cs-CZ" sz="3600" i="0" u="none" strike="noStrike" cap="none" dirty="0">
                <a:solidFill>
                  <a:srgbClr val="FFFFFF"/>
                </a:solidFill>
                <a:latin typeface="Calibri" panose="020F0502020204030204" pitchFamily="34" charset="0"/>
                <a:ea typeface="Ubuntu"/>
                <a:cs typeface="Calibri" panose="020F0502020204030204" pitchFamily="34" charset="0"/>
                <a:sym typeface="Ubuntu"/>
              </a:rPr>
              <a:t>Počítač „naležato“</a:t>
            </a:r>
          </a:p>
          <a:p>
            <a:pPr marL="457200" marR="0" lvl="0" indent="-4572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cs-CZ" sz="3600" b="1" dirty="0">
                <a:solidFill>
                  <a:srgbClr val="FFFFFF"/>
                </a:solidFill>
                <a:latin typeface="Calibri" panose="020F0502020204030204" pitchFamily="34" charset="0"/>
                <a:ea typeface="Ubuntu"/>
                <a:cs typeface="Calibri" panose="020F0502020204030204" pitchFamily="34" charset="0"/>
                <a:sym typeface="Ubuntu"/>
              </a:rPr>
              <a:t>Výhody – </a:t>
            </a:r>
            <a:r>
              <a:rPr lang="cs-CZ" sz="3600" dirty="0">
                <a:solidFill>
                  <a:srgbClr val="FFFFFF"/>
                </a:solidFill>
                <a:latin typeface="Calibri" panose="020F0502020204030204" pitchFamily="34" charset="0"/>
                <a:ea typeface="Ubuntu"/>
                <a:cs typeface="Calibri" panose="020F0502020204030204" pitchFamily="34" charset="0"/>
                <a:sym typeface="Ubuntu"/>
              </a:rPr>
              <a:t>Snadný přístup k mechanice</a:t>
            </a:r>
            <a:endParaRPr lang="cs-CZ" sz="3600" b="1" dirty="0">
              <a:solidFill>
                <a:srgbClr val="FFFFFF"/>
              </a:solidFill>
              <a:latin typeface="Calibri" panose="020F0502020204030204" pitchFamily="34" charset="0"/>
              <a:ea typeface="Ubuntu"/>
              <a:cs typeface="Calibri" panose="020F0502020204030204" pitchFamily="34" charset="0"/>
              <a:sym typeface="Ubuntu"/>
            </a:endParaRPr>
          </a:p>
          <a:p>
            <a:pPr marL="457200" marR="0" lvl="0" indent="-4572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cs-CZ" sz="3600" b="1" dirty="0">
                <a:solidFill>
                  <a:srgbClr val="FFFFFF"/>
                </a:solidFill>
                <a:latin typeface="Calibri" panose="020F0502020204030204" pitchFamily="34" charset="0"/>
                <a:ea typeface="Ubuntu"/>
                <a:cs typeface="Calibri" panose="020F0502020204030204" pitchFamily="34" charset="0"/>
                <a:sym typeface="Ubuntu"/>
              </a:rPr>
              <a:t>Nevýhody – </a:t>
            </a:r>
            <a:r>
              <a:rPr lang="cs-CZ" sz="3600" dirty="0">
                <a:solidFill>
                  <a:srgbClr val="FFFFFF"/>
                </a:solidFill>
                <a:latin typeface="Calibri" panose="020F0502020204030204" pitchFamily="34" charset="0"/>
                <a:ea typeface="Ubuntu"/>
                <a:cs typeface="Calibri" panose="020F0502020204030204" pitchFamily="34" charset="0"/>
                <a:sym typeface="Ubuntu"/>
              </a:rPr>
              <a:t>Obtížné rozšíření</a:t>
            </a:r>
            <a:endParaRPr lang="cs-CZ" sz="3600" b="1" dirty="0">
              <a:solidFill>
                <a:srgbClr val="FFFFFF"/>
              </a:solidFill>
              <a:latin typeface="Calibri" panose="020F0502020204030204" pitchFamily="34" charset="0"/>
              <a:ea typeface="Ubuntu"/>
              <a:cs typeface="Calibri" panose="020F0502020204030204" pitchFamily="34" charset="0"/>
              <a:sym typeface="Ubuntu"/>
            </a:endParaRPr>
          </a:p>
        </p:txBody>
      </p:sp>
      <p:pic>
        <p:nvPicPr>
          <p:cNvPr id="12290" name="Picture 2" descr="FUJITSU Desktop ESPRIMO E920 0-Watt - Fujitsu Global">
            <a:extLst>
              <a:ext uri="{FF2B5EF4-FFF2-40B4-BE49-F238E27FC236}">
                <a16:creationId xmlns:a16="http://schemas.microsoft.com/office/drawing/2014/main" id="{D73E1B06-CC6A-A8CA-492D-DF4DD8A0A9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17169" y="3379555"/>
            <a:ext cx="6571723" cy="4193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2" name="Picture 6" descr="Lian Li O11 Air Mini Mini-Tower PC Case">
            <a:extLst>
              <a:ext uri="{FF2B5EF4-FFF2-40B4-BE49-F238E27FC236}">
                <a16:creationId xmlns:a16="http://schemas.microsoft.com/office/drawing/2014/main" id="{7EC8C6BC-1E64-B32C-32F0-9186833CF5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9957" y="3412873"/>
            <a:ext cx="5321300" cy="532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0B0EEE1-BEF8-5FD5-D507-4112EF2F3355}"/>
              </a:ext>
            </a:extLst>
          </p:cNvPr>
          <p:cNvSpPr txBox="1"/>
          <p:nvPr/>
        </p:nvSpPr>
        <p:spPr>
          <a:xfrm>
            <a:off x="1854865" y="4038666"/>
            <a:ext cx="8559977" cy="30750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0" indent="-4572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cs-CZ" sz="4400" b="1" dirty="0">
                <a:solidFill>
                  <a:srgbClr val="FFFFFF"/>
                </a:solidFill>
                <a:latin typeface="Calibri" panose="020F0502020204030204" pitchFamily="34" charset="0"/>
                <a:ea typeface="Ubuntu"/>
                <a:cs typeface="Calibri" panose="020F0502020204030204" pitchFamily="34" charset="0"/>
                <a:sym typeface="Ubuntu"/>
              </a:rPr>
              <a:t>M</a:t>
            </a:r>
            <a:r>
              <a:rPr lang="cs-CZ" sz="4400" b="1" i="0" u="none" strike="noStrike" cap="none" dirty="0">
                <a:solidFill>
                  <a:srgbClr val="FFFFFF"/>
                </a:solidFill>
                <a:latin typeface="Calibri" panose="020F0502020204030204" pitchFamily="34" charset="0"/>
                <a:ea typeface="Ubuntu"/>
                <a:cs typeface="Calibri" panose="020F0502020204030204" pitchFamily="34" charset="0"/>
                <a:sym typeface="Ubuntu"/>
              </a:rPr>
              <a:t>initower</a:t>
            </a:r>
          </a:p>
          <a:p>
            <a:pPr marL="457200" marR="0" lvl="0" indent="-4572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cs-CZ" sz="3600" dirty="0">
                <a:solidFill>
                  <a:srgbClr val="FFFFFF"/>
                </a:solidFill>
                <a:latin typeface="Calibri" panose="020F0502020204030204" pitchFamily="34" charset="0"/>
                <a:ea typeface="Ubuntu"/>
                <a:cs typeface="Calibri" panose="020F0502020204030204" pitchFamily="34" charset="0"/>
                <a:sym typeface="Ubuntu"/>
              </a:rPr>
              <a:t>Podobný typ jako desktop</a:t>
            </a:r>
          </a:p>
          <a:p>
            <a:pPr marL="457200" marR="0" lvl="0" indent="-4572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cs-CZ" sz="3600" b="1" dirty="0">
                <a:solidFill>
                  <a:srgbClr val="FFFFFF"/>
                </a:solidFill>
                <a:latin typeface="Calibri" panose="020F0502020204030204" pitchFamily="34" charset="0"/>
                <a:ea typeface="Ubuntu"/>
                <a:cs typeface="Calibri" panose="020F0502020204030204" pitchFamily="34" charset="0"/>
                <a:sym typeface="Ubuntu"/>
              </a:rPr>
              <a:t>Výhody – </a:t>
            </a:r>
            <a:r>
              <a:rPr lang="cs-CZ" sz="3600" dirty="0">
                <a:solidFill>
                  <a:srgbClr val="FFFFFF"/>
                </a:solidFill>
                <a:latin typeface="Calibri" panose="020F0502020204030204" pitchFamily="34" charset="0"/>
                <a:ea typeface="Ubuntu"/>
                <a:cs typeface="Calibri" panose="020F0502020204030204" pitchFamily="34" charset="0"/>
                <a:sym typeface="Ubuntu"/>
              </a:rPr>
              <a:t>Možnost přesunout PC na zem</a:t>
            </a:r>
            <a:endParaRPr lang="cs-CZ" sz="3600" b="1" dirty="0">
              <a:solidFill>
                <a:srgbClr val="FFFFFF"/>
              </a:solidFill>
              <a:latin typeface="Calibri" panose="020F0502020204030204" pitchFamily="34" charset="0"/>
              <a:ea typeface="Ubuntu"/>
              <a:cs typeface="Calibri" panose="020F0502020204030204" pitchFamily="34" charset="0"/>
              <a:sym typeface="Ubuntu"/>
            </a:endParaRPr>
          </a:p>
          <a:p>
            <a:pPr marL="457200" marR="0" lvl="0" indent="-4572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cs-CZ" sz="3600" b="1" dirty="0">
                <a:solidFill>
                  <a:srgbClr val="FFFFFF"/>
                </a:solidFill>
                <a:latin typeface="Calibri" panose="020F0502020204030204" pitchFamily="34" charset="0"/>
                <a:ea typeface="Ubuntu"/>
                <a:cs typeface="Calibri" panose="020F0502020204030204" pitchFamily="34" charset="0"/>
                <a:sym typeface="Ubuntu"/>
              </a:rPr>
              <a:t>Nevýhody – </a:t>
            </a:r>
            <a:r>
              <a:rPr lang="cs-CZ" sz="3600" dirty="0">
                <a:solidFill>
                  <a:srgbClr val="FFFFFF"/>
                </a:solidFill>
                <a:latin typeface="Calibri" panose="020F0502020204030204" pitchFamily="34" charset="0"/>
                <a:ea typeface="Ubuntu"/>
                <a:cs typeface="Calibri" panose="020F0502020204030204" pitchFamily="34" charset="0"/>
                <a:sym typeface="Ubuntu"/>
              </a:rPr>
              <a:t>Obtížné rozšíření</a:t>
            </a:r>
            <a:endParaRPr lang="cs-CZ" sz="3600" b="1" dirty="0">
              <a:solidFill>
                <a:srgbClr val="FFFFFF"/>
              </a:solidFill>
              <a:latin typeface="Calibri" panose="020F0502020204030204" pitchFamily="34" charset="0"/>
              <a:ea typeface="Ubuntu"/>
              <a:cs typeface="Calibri" panose="020F0502020204030204" pitchFamily="34" charset="0"/>
              <a:sym typeface="Ubuntu"/>
            </a:endParaRPr>
          </a:p>
        </p:txBody>
      </p:sp>
      <p:pic>
        <p:nvPicPr>
          <p:cNvPr id="11" name="Picture 6">
            <a:extLst>
              <a:ext uri="{FF2B5EF4-FFF2-40B4-BE49-F238E27FC236}">
                <a16:creationId xmlns:a16="http://schemas.microsoft.com/office/drawing/2014/main" id="{15689CCE-E15A-224F-4980-1B95824BED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43541" y="14705767"/>
            <a:ext cx="5320749" cy="5320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6E7A3EE-823C-30A5-E281-2C31494B195B}"/>
              </a:ext>
            </a:extLst>
          </p:cNvPr>
          <p:cNvSpPr txBox="1"/>
          <p:nvPr/>
        </p:nvSpPr>
        <p:spPr>
          <a:xfrm>
            <a:off x="1854865" y="14049287"/>
            <a:ext cx="10124382" cy="37952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0" indent="-4572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cs-CZ" sz="4400" b="1" i="0" u="none" strike="noStrike" cap="none" dirty="0">
                <a:solidFill>
                  <a:srgbClr val="FFFFFF"/>
                </a:solidFill>
                <a:latin typeface="Calibri" panose="020F0502020204030204" pitchFamily="34" charset="0"/>
                <a:ea typeface="Ubuntu"/>
                <a:cs typeface="Calibri" panose="020F0502020204030204" pitchFamily="34" charset="0"/>
                <a:sym typeface="Ubuntu"/>
              </a:rPr>
              <a:t>Miditower</a:t>
            </a:r>
          </a:p>
          <a:p>
            <a:pPr marL="457200" marR="0" lvl="0" indent="-4572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cs-CZ" sz="3600" i="0" u="none" strike="noStrike" cap="none" dirty="0">
                <a:solidFill>
                  <a:srgbClr val="FFFFFF"/>
                </a:solidFill>
                <a:latin typeface="Calibri" panose="020F0502020204030204" pitchFamily="34" charset="0"/>
                <a:ea typeface="Ubuntu"/>
                <a:cs typeface="Calibri" panose="020F0502020204030204" pitchFamily="34" charset="0"/>
                <a:sym typeface="Ubuntu"/>
              </a:rPr>
              <a:t>Nejpoužívanější typ skříně</a:t>
            </a:r>
          </a:p>
          <a:p>
            <a:pPr marL="457200" marR="0" lvl="0" indent="-4572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cs-CZ" sz="3600" dirty="0">
                <a:solidFill>
                  <a:srgbClr val="FFFFFF"/>
                </a:solidFill>
                <a:latin typeface="Calibri" panose="020F0502020204030204" pitchFamily="34" charset="0"/>
                <a:ea typeface="Ubuntu"/>
                <a:cs typeface="Calibri" panose="020F0502020204030204" pitchFamily="34" charset="0"/>
                <a:sym typeface="Ubuntu"/>
              </a:rPr>
              <a:t>Většinou p</a:t>
            </a:r>
            <a:r>
              <a:rPr lang="cs-CZ" sz="3600" i="0" u="none" strike="noStrike" cap="none" dirty="0">
                <a:solidFill>
                  <a:srgbClr val="FFFFFF"/>
                </a:solidFill>
                <a:latin typeface="Calibri" panose="020F0502020204030204" pitchFamily="34" charset="0"/>
                <a:ea typeface="Ubuntu"/>
                <a:cs typeface="Calibri" panose="020F0502020204030204" pitchFamily="34" charset="0"/>
                <a:sym typeface="Ubuntu"/>
              </a:rPr>
              <a:t>ostavení pod stolem</a:t>
            </a:r>
          </a:p>
          <a:p>
            <a:pPr marL="457200" marR="0" lvl="0" indent="-4572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cs-CZ" sz="3600" b="1" dirty="0">
                <a:solidFill>
                  <a:srgbClr val="FFFFFF"/>
                </a:solidFill>
                <a:latin typeface="Calibri" panose="020F0502020204030204" pitchFamily="34" charset="0"/>
                <a:ea typeface="Ubuntu"/>
                <a:cs typeface="Calibri" panose="020F0502020204030204" pitchFamily="34" charset="0"/>
                <a:sym typeface="Ubuntu"/>
              </a:rPr>
              <a:t>Výhody – </a:t>
            </a:r>
            <a:r>
              <a:rPr lang="cs-CZ" sz="3600" dirty="0">
                <a:solidFill>
                  <a:srgbClr val="FFFFFF"/>
                </a:solidFill>
                <a:latin typeface="Calibri" panose="020F0502020204030204" pitchFamily="34" charset="0"/>
                <a:ea typeface="Ubuntu"/>
                <a:cs typeface="Calibri" panose="020F0502020204030204" pitchFamily="34" charset="0"/>
                <a:sym typeface="Ubuntu"/>
              </a:rPr>
              <a:t>Jednoduché rozšiřování</a:t>
            </a:r>
          </a:p>
          <a:p>
            <a:pPr marL="457200" marR="0" lvl="0" indent="-4572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cs-CZ" sz="3600" b="1" dirty="0">
                <a:solidFill>
                  <a:srgbClr val="FFFFFF"/>
                </a:solidFill>
                <a:latin typeface="Calibri" panose="020F0502020204030204" pitchFamily="34" charset="0"/>
                <a:ea typeface="Ubuntu"/>
                <a:cs typeface="Calibri" panose="020F0502020204030204" pitchFamily="34" charset="0"/>
                <a:sym typeface="Ubuntu"/>
              </a:rPr>
              <a:t>Nevýhody –</a:t>
            </a:r>
            <a:r>
              <a:rPr lang="cs-CZ" sz="3600" dirty="0">
                <a:solidFill>
                  <a:srgbClr val="FFFFFF"/>
                </a:solidFill>
                <a:latin typeface="Calibri" panose="020F0502020204030204" pitchFamily="34" charset="0"/>
                <a:ea typeface="Ubuntu"/>
                <a:cs typeface="Calibri" panose="020F0502020204030204" pitchFamily="34" charset="0"/>
                <a:sym typeface="Ubuntu"/>
              </a:rPr>
              <a:t> Omezený prostor</a:t>
            </a:r>
          </a:p>
        </p:txBody>
      </p:sp>
    </p:spTree>
    <p:extLst>
      <p:ext uri="{BB962C8B-B14F-4D97-AF65-F5344CB8AC3E}">
        <p14:creationId xmlns:p14="http://schemas.microsoft.com/office/powerpoint/2010/main" val="1869353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0"/>
          <p:cNvSpPr/>
          <p:nvPr/>
        </p:nvSpPr>
        <p:spPr>
          <a:xfrm>
            <a:off x="0" y="-41768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t="-75855" b="-75855"/>
            </a:stretch>
          </a:blipFill>
          <a:ln>
            <a:noFill/>
          </a:ln>
        </p:spPr>
        <p:txBody>
          <a:bodyPr/>
          <a:lstStyle/>
          <a:p>
            <a:endParaRPr lang="cs-CZ"/>
          </a:p>
        </p:txBody>
      </p:sp>
      <p:grpSp>
        <p:nvGrpSpPr>
          <p:cNvPr id="88" name="Google Shape;88;p10"/>
          <p:cNvGrpSpPr/>
          <p:nvPr/>
        </p:nvGrpSpPr>
        <p:grpSpPr>
          <a:xfrm>
            <a:off x="390010" y="383599"/>
            <a:ext cx="6818662" cy="7015545"/>
            <a:chOff x="0" y="0"/>
            <a:chExt cx="9091550" cy="9354060"/>
          </a:xfrm>
        </p:grpSpPr>
        <p:cxnSp>
          <p:nvCxnSpPr>
            <p:cNvPr id="89" name="Google Shape;89;p10"/>
            <p:cNvCxnSpPr/>
            <p:nvPr/>
          </p:nvCxnSpPr>
          <p:spPr>
            <a:xfrm>
              <a:off x="245555" y="450470"/>
              <a:ext cx="0" cy="8656320"/>
            </a:xfrm>
            <a:prstGeom prst="straightConnector1">
              <a:avLst/>
            </a:prstGeom>
            <a:noFill/>
            <a:ln w="50800" cap="flat" cmpd="sng">
              <a:solidFill>
                <a:srgbClr val="5271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grpSp>
          <p:nvGrpSpPr>
            <p:cNvPr id="90" name="Google Shape;90;p10"/>
            <p:cNvGrpSpPr/>
            <p:nvPr/>
          </p:nvGrpSpPr>
          <p:grpSpPr>
            <a:xfrm>
              <a:off x="0" y="8903590"/>
              <a:ext cx="450470" cy="450470"/>
              <a:chOff x="0" y="0"/>
              <a:chExt cx="812800" cy="812800"/>
            </a:xfrm>
          </p:grpSpPr>
          <p:sp>
            <p:nvSpPr>
              <p:cNvPr id="91" name="Google Shape;91;p1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5271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92;p10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cxnSp>
          <p:nvCxnSpPr>
            <p:cNvPr id="93" name="Google Shape;93;p10"/>
            <p:cNvCxnSpPr/>
            <p:nvPr/>
          </p:nvCxnSpPr>
          <p:spPr>
            <a:xfrm rot="10800000">
              <a:off x="209995" y="270537"/>
              <a:ext cx="8656320" cy="0"/>
            </a:xfrm>
            <a:prstGeom prst="straightConnector1">
              <a:avLst/>
            </a:prstGeom>
            <a:noFill/>
            <a:ln w="50800" cap="flat" cmpd="sng">
              <a:solidFill>
                <a:srgbClr val="5271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grpSp>
          <p:nvGrpSpPr>
            <p:cNvPr id="94" name="Google Shape;94;p10"/>
            <p:cNvGrpSpPr/>
            <p:nvPr/>
          </p:nvGrpSpPr>
          <p:grpSpPr>
            <a:xfrm>
              <a:off x="15240" y="7178325"/>
              <a:ext cx="450470" cy="450470"/>
              <a:chOff x="0" y="0"/>
              <a:chExt cx="812800" cy="812800"/>
            </a:xfrm>
          </p:grpSpPr>
          <p:sp>
            <p:nvSpPr>
              <p:cNvPr id="95" name="Google Shape;95;p1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5271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96;p10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97" name="Google Shape;97;p10"/>
            <p:cNvGrpSpPr/>
            <p:nvPr/>
          </p:nvGrpSpPr>
          <p:grpSpPr>
            <a:xfrm>
              <a:off x="1941616" y="0"/>
              <a:ext cx="450470" cy="450470"/>
              <a:chOff x="0" y="0"/>
              <a:chExt cx="812800" cy="812800"/>
            </a:xfrm>
          </p:grpSpPr>
          <p:sp>
            <p:nvSpPr>
              <p:cNvPr id="98" name="Google Shape;98;p1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5271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99;p10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0" name="Google Shape;100;p10"/>
            <p:cNvGrpSpPr/>
            <p:nvPr/>
          </p:nvGrpSpPr>
          <p:grpSpPr>
            <a:xfrm>
              <a:off x="8641080" y="70702"/>
              <a:ext cx="450470" cy="450470"/>
              <a:chOff x="0" y="0"/>
              <a:chExt cx="812800" cy="812800"/>
            </a:xfrm>
          </p:grpSpPr>
          <p:sp>
            <p:nvSpPr>
              <p:cNvPr id="101" name="Google Shape;101;p1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5271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102;p10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3" name="Google Shape;103;p10"/>
            <p:cNvGrpSpPr/>
            <p:nvPr/>
          </p:nvGrpSpPr>
          <p:grpSpPr>
            <a:xfrm>
              <a:off x="45720" y="88912"/>
              <a:ext cx="450470" cy="450470"/>
              <a:chOff x="0" y="0"/>
              <a:chExt cx="812800" cy="812800"/>
            </a:xfrm>
          </p:grpSpPr>
          <p:sp>
            <p:nvSpPr>
              <p:cNvPr id="104" name="Google Shape;104;p1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5271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105;p10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106" name="Google Shape;106;p10"/>
          <p:cNvGrpSpPr/>
          <p:nvPr/>
        </p:nvGrpSpPr>
        <p:grpSpPr>
          <a:xfrm rot="10800000">
            <a:off x="11105689" y="2926874"/>
            <a:ext cx="6818662" cy="7015545"/>
            <a:chOff x="0" y="0"/>
            <a:chExt cx="9091550" cy="9354060"/>
          </a:xfrm>
        </p:grpSpPr>
        <p:cxnSp>
          <p:nvCxnSpPr>
            <p:cNvPr id="107" name="Google Shape;107;p10"/>
            <p:cNvCxnSpPr/>
            <p:nvPr/>
          </p:nvCxnSpPr>
          <p:spPr>
            <a:xfrm>
              <a:off x="245555" y="450470"/>
              <a:ext cx="0" cy="8656320"/>
            </a:xfrm>
            <a:prstGeom prst="straightConnector1">
              <a:avLst/>
            </a:prstGeom>
            <a:noFill/>
            <a:ln w="50800" cap="flat" cmpd="sng">
              <a:solidFill>
                <a:srgbClr val="5271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grpSp>
          <p:nvGrpSpPr>
            <p:cNvPr id="108" name="Google Shape;108;p10"/>
            <p:cNvGrpSpPr/>
            <p:nvPr/>
          </p:nvGrpSpPr>
          <p:grpSpPr>
            <a:xfrm>
              <a:off x="0" y="8903590"/>
              <a:ext cx="450470" cy="450470"/>
              <a:chOff x="0" y="0"/>
              <a:chExt cx="812800" cy="812800"/>
            </a:xfrm>
          </p:grpSpPr>
          <p:sp>
            <p:nvSpPr>
              <p:cNvPr id="109" name="Google Shape;109;p1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5271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110;p10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cxnSp>
          <p:nvCxnSpPr>
            <p:cNvPr id="111" name="Google Shape;111;p10"/>
            <p:cNvCxnSpPr/>
            <p:nvPr/>
          </p:nvCxnSpPr>
          <p:spPr>
            <a:xfrm rot="10800000">
              <a:off x="209995" y="270537"/>
              <a:ext cx="8656320" cy="0"/>
            </a:xfrm>
            <a:prstGeom prst="straightConnector1">
              <a:avLst/>
            </a:prstGeom>
            <a:noFill/>
            <a:ln w="50800" cap="flat" cmpd="sng">
              <a:solidFill>
                <a:srgbClr val="5271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grpSp>
          <p:nvGrpSpPr>
            <p:cNvPr id="112" name="Google Shape;112;p10"/>
            <p:cNvGrpSpPr/>
            <p:nvPr/>
          </p:nvGrpSpPr>
          <p:grpSpPr>
            <a:xfrm>
              <a:off x="15240" y="7178325"/>
              <a:ext cx="450470" cy="450470"/>
              <a:chOff x="0" y="0"/>
              <a:chExt cx="812800" cy="812800"/>
            </a:xfrm>
          </p:grpSpPr>
          <p:sp>
            <p:nvSpPr>
              <p:cNvPr id="113" name="Google Shape;113;p1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5271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114;p10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15" name="Google Shape;115;p10"/>
            <p:cNvGrpSpPr/>
            <p:nvPr/>
          </p:nvGrpSpPr>
          <p:grpSpPr>
            <a:xfrm>
              <a:off x="1941616" y="0"/>
              <a:ext cx="450470" cy="450470"/>
              <a:chOff x="0" y="0"/>
              <a:chExt cx="812800" cy="812800"/>
            </a:xfrm>
          </p:grpSpPr>
          <p:sp>
            <p:nvSpPr>
              <p:cNvPr id="116" name="Google Shape;116;p1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5271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117;p10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18" name="Google Shape;118;p10"/>
            <p:cNvGrpSpPr/>
            <p:nvPr/>
          </p:nvGrpSpPr>
          <p:grpSpPr>
            <a:xfrm>
              <a:off x="8641080" y="70702"/>
              <a:ext cx="450470" cy="450470"/>
              <a:chOff x="0" y="0"/>
              <a:chExt cx="812800" cy="812800"/>
            </a:xfrm>
          </p:grpSpPr>
          <p:sp>
            <p:nvSpPr>
              <p:cNvPr id="119" name="Google Shape;119;p1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5271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120;p10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21" name="Google Shape;121;p10"/>
            <p:cNvGrpSpPr/>
            <p:nvPr/>
          </p:nvGrpSpPr>
          <p:grpSpPr>
            <a:xfrm>
              <a:off x="45720" y="88912"/>
              <a:ext cx="450470" cy="450470"/>
              <a:chOff x="0" y="0"/>
              <a:chExt cx="812800" cy="812800"/>
            </a:xfrm>
          </p:grpSpPr>
          <p:sp>
            <p:nvSpPr>
              <p:cNvPr id="122" name="Google Shape;122;p1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5271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123;p10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9E3AB667-59A8-2C7C-1D71-5FA91EF84E0D}"/>
              </a:ext>
            </a:extLst>
          </p:cNvPr>
          <p:cNvSpPr/>
          <p:nvPr/>
        </p:nvSpPr>
        <p:spPr>
          <a:xfrm>
            <a:off x="7176998" y="1329307"/>
            <a:ext cx="3555957" cy="15210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1000" dirty="0">
                <a:latin typeface="Bahnschrift Condensed" panose="020B0502040204020203" pitchFamily="34" charset="0"/>
              </a:rPr>
              <a:t>Skříně</a:t>
            </a:r>
          </a:p>
        </p:txBody>
      </p:sp>
      <p:pic>
        <p:nvPicPr>
          <p:cNvPr id="4" name="Picture 12" descr="Komponenty | Chladiče, ventilátory | Ventilátory | SUNTECH Computer -  prodej počítačů, elektroniky a spotřebního materiálu">
            <a:extLst>
              <a:ext uri="{FF2B5EF4-FFF2-40B4-BE49-F238E27FC236}">
                <a16:creationId xmlns:a16="http://schemas.microsoft.com/office/drawing/2014/main" id="{22106374-E144-33BA-4952-EE49D72C5E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79247" y="-7295425"/>
            <a:ext cx="3085635" cy="3147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0" descr="MSI MAG META 5 5E – Herní bomba s minimalistickou tváří | Herní počítač |  MSI">
            <a:extLst>
              <a:ext uri="{FF2B5EF4-FFF2-40B4-BE49-F238E27FC236}">
                <a16:creationId xmlns:a16="http://schemas.microsoft.com/office/drawing/2014/main" id="{8216CAC4-7E2C-BF67-0FBD-77050BBBFE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8464" y="-7643064"/>
            <a:ext cx="5019254" cy="4015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Thermaltake Smart RGB 600W, Napájecí zdroj pro PC | AB-COM.cz">
            <a:extLst>
              <a:ext uri="{FF2B5EF4-FFF2-40B4-BE49-F238E27FC236}">
                <a16:creationId xmlns:a16="http://schemas.microsoft.com/office/drawing/2014/main" id="{17A1F293-CA35-85E5-3E22-222E936D6B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1270" y="-7704399"/>
            <a:ext cx="3695665" cy="3712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B76EBCB-9C2F-0126-E4D3-1F4FE07F9FA3}"/>
              </a:ext>
            </a:extLst>
          </p:cNvPr>
          <p:cNvSpPr txBox="1"/>
          <p:nvPr/>
        </p:nvSpPr>
        <p:spPr>
          <a:xfrm>
            <a:off x="7116401" y="2756896"/>
            <a:ext cx="367715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6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Ubuntu"/>
              </a:rPr>
              <a:t> Typ skříně</a:t>
            </a:r>
            <a:endParaRPr lang="cs-CZ" sz="6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Google Shape;130;p10">
            <a:extLst>
              <a:ext uri="{FF2B5EF4-FFF2-40B4-BE49-F238E27FC236}">
                <a16:creationId xmlns:a16="http://schemas.microsoft.com/office/drawing/2014/main" id="{114BC3C0-BCD8-68D9-CD49-284A3901392E}"/>
              </a:ext>
            </a:extLst>
          </p:cNvPr>
          <p:cNvSpPr txBox="1"/>
          <p:nvPr/>
        </p:nvSpPr>
        <p:spPr>
          <a:xfrm>
            <a:off x="-5993018" y="3383357"/>
            <a:ext cx="5141301" cy="16004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571500" lvl="2" indent="-571500">
              <a:lnSpc>
                <a:spcPct val="130000"/>
              </a:lnSpc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cs-CZ" sz="4000" dirty="0">
                <a:solidFill>
                  <a:schemeClr val="bg1"/>
                </a:solidFill>
                <a:latin typeface="Ubuntu"/>
                <a:sym typeface="Ubuntu"/>
              </a:rPr>
              <a:t>Rozlišujeme:</a:t>
            </a:r>
          </a:p>
          <a:p>
            <a:pPr marL="457200" marR="0" lvl="0" indent="-4572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sz="4000" dirty="0">
              <a:solidFill>
                <a:schemeClr val="bg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6C00866-00DC-BAF4-1347-400AA41693F4}"/>
              </a:ext>
            </a:extLst>
          </p:cNvPr>
          <p:cNvSpPr txBox="1"/>
          <p:nvPr/>
        </p:nvSpPr>
        <p:spPr>
          <a:xfrm>
            <a:off x="-4702414" y="5122305"/>
            <a:ext cx="341175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chemeClr val="bg1"/>
              </a:buClr>
            </a:pPr>
            <a:r>
              <a:rPr lang="cs-CZ" sz="4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Ubuntu"/>
              </a:rPr>
              <a:t>Konstrukce</a:t>
            </a:r>
            <a:endParaRPr lang="cs-CZ" sz="4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FFC637E-DF80-C7F2-68CD-3CFF289E8A41}"/>
              </a:ext>
            </a:extLst>
          </p:cNvPr>
          <p:cNvSpPr txBox="1"/>
          <p:nvPr/>
        </p:nvSpPr>
        <p:spPr>
          <a:xfrm>
            <a:off x="1912047" y="4143502"/>
            <a:ext cx="7772475" cy="37952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0" indent="-4572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cs-CZ" sz="4400" b="1" i="0" u="none" strike="noStrike" cap="none" dirty="0">
                <a:solidFill>
                  <a:srgbClr val="FFFFFF"/>
                </a:solidFill>
                <a:latin typeface="Calibri" panose="020F0502020204030204" pitchFamily="34" charset="0"/>
                <a:ea typeface="Ubuntu"/>
                <a:cs typeface="Calibri" panose="020F0502020204030204" pitchFamily="34" charset="0"/>
                <a:sym typeface="Ubuntu"/>
              </a:rPr>
              <a:t>Miditower</a:t>
            </a:r>
          </a:p>
          <a:p>
            <a:pPr marL="457200" marR="0" lvl="0" indent="-4572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cs-CZ" sz="3600" i="0" u="none" strike="noStrike" cap="none" dirty="0">
                <a:solidFill>
                  <a:srgbClr val="FFFFFF"/>
                </a:solidFill>
                <a:latin typeface="Calibri" panose="020F0502020204030204" pitchFamily="34" charset="0"/>
                <a:ea typeface="Ubuntu"/>
                <a:cs typeface="Calibri" panose="020F0502020204030204" pitchFamily="34" charset="0"/>
                <a:sym typeface="Ubuntu"/>
              </a:rPr>
              <a:t>Nejpoužívanější typ skříně</a:t>
            </a:r>
          </a:p>
          <a:p>
            <a:pPr marL="457200" marR="0" lvl="0" indent="-4572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cs-CZ" sz="3600" dirty="0">
                <a:solidFill>
                  <a:srgbClr val="FFFFFF"/>
                </a:solidFill>
                <a:latin typeface="Calibri" panose="020F0502020204030204" pitchFamily="34" charset="0"/>
                <a:ea typeface="Ubuntu"/>
                <a:cs typeface="Calibri" panose="020F0502020204030204" pitchFamily="34" charset="0"/>
                <a:sym typeface="Ubuntu"/>
              </a:rPr>
              <a:t>Většinou p</a:t>
            </a:r>
            <a:r>
              <a:rPr lang="cs-CZ" sz="3600" i="0" u="none" strike="noStrike" cap="none" dirty="0">
                <a:solidFill>
                  <a:srgbClr val="FFFFFF"/>
                </a:solidFill>
                <a:latin typeface="Calibri" panose="020F0502020204030204" pitchFamily="34" charset="0"/>
                <a:ea typeface="Ubuntu"/>
                <a:cs typeface="Calibri" panose="020F0502020204030204" pitchFamily="34" charset="0"/>
                <a:sym typeface="Ubuntu"/>
              </a:rPr>
              <a:t>ostavení pod stolem</a:t>
            </a:r>
          </a:p>
          <a:p>
            <a:pPr marL="457200" marR="0" lvl="0" indent="-4572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cs-CZ" sz="3600" b="1" dirty="0">
                <a:solidFill>
                  <a:srgbClr val="FFFFFF"/>
                </a:solidFill>
                <a:latin typeface="Calibri" panose="020F0502020204030204" pitchFamily="34" charset="0"/>
                <a:ea typeface="Ubuntu"/>
                <a:cs typeface="Calibri" panose="020F0502020204030204" pitchFamily="34" charset="0"/>
                <a:sym typeface="Ubuntu"/>
              </a:rPr>
              <a:t>Výhody – </a:t>
            </a:r>
            <a:r>
              <a:rPr lang="cs-CZ" sz="3600" dirty="0">
                <a:solidFill>
                  <a:srgbClr val="FFFFFF"/>
                </a:solidFill>
                <a:latin typeface="Calibri" panose="020F0502020204030204" pitchFamily="34" charset="0"/>
                <a:ea typeface="Ubuntu"/>
                <a:cs typeface="Calibri" panose="020F0502020204030204" pitchFamily="34" charset="0"/>
                <a:sym typeface="Ubuntu"/>
              </a:rPr>
              <a:t>Jednoduché rozšiřování</a:t>
            </a:r>
          </a:p>
          <a:p>
            <a:pPr marL="457200" marR="0" lvl="0" indent="-4572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cs-CZ" sz="3600" b="1" dirty="0">
                <a:solidFill>
                  <a:srgbClr val="FFFFFF"/>
                </a:solidFill>
                <a:latin typeface="Calibri" panose="020F0502020204030204" pitchFamily="34" charset="0"/>
                <a:ea typeface="Ubuntu"/>
                <a:cs typeface="Calibri" panose="020F0502020204030204" pitchFamily="34" charset="0"/>
                <a:sym typeface="Ubuntu"/>
              </a:rPr>
              <a:t>Nevýhody –</a:t>
            </a:r>
            <a:r>
              <a:rPr lang="cs-CZ" sz="3600" dirty="0">
                <a:solidFill>
                  <a:srgbClr val="FFFFFF"/>
                </a:solidFill>
                <a:latin typeface="Calibri" panose="020F0502020204030204" pitchFamily="34" charset="0"/>
                <a:ea typeface="Ubuntu"/>
                <a:cs typeface="Calibri" panose="020F0502020204030204" pitchFamily="34" charset="0"/>
                <a:sym typeface="Ubuntu"/>
              </a:rPr>
              <a:t> Omezený prostor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8659F9-45F1-F0B0-F7E2-1004DF3C4F22}"/>
              </a:ext>
            </a:extLst>
          </p:cNvPr>
          <p:cNvSpPr txBox="1"/>
          <p:nvPr/>
        </p:nvSpPr>
        <p:spPr>
          <a:xfrm>
            <a:off x="21600062" y="4143502"/>
            <a:ext cx="10207995" cy="30750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0" indent="-4572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cs-CZ" sz="4400" b="1" dirty="0">
                <a:solidFill>
                  <a:srgbClr val="FFFFFF"/>
                </a:solidFill>
                <a:latin typeface="Calibri" panose="020F0502020204030204" pitchFamily="34" charset="0"/>
                <a:ea typeface="Ubuntu"/>
                <a:cs typeface="Calibri" panose="020F0502020204030204" pitchFamily="34" charset="0"/>
                <a:sym typeface="Ubuntu"/>
              </a:rPr>
              <a:t>M</a:t>
            </a:r>
            <a:r>
              <a:rPr lang="cs-CZ" sz="4400" b="1" i="0" u="none" strike="noStrike" cap="none" dirty="0">
                <a:solidFill>
                  <a:srgbClr val="FFFFFF"/>
                </a:solidFill>
                <a:latin typeface="Calibri" panose="020F0502020204030204" pitchFamily="34" charset="0"/>
                <a:ea typeface="Ubuntu"/>
                <a:cs typeface="Calibri" panose="020F0502020204030204" pitchFamily="34" charset="0"/>
                <a:sym typeface="Ubuntu"/>
              </a:rPr>
              <a:t>initower</a:t>
            </a:r>
          </a:p>
          <a:p>
            <a:pPr marL="457200" marR="0" lvl="0" indent="-4572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cs-CZ" sz="3600" dirty="0">
                <a:solidFill>
                  <a:srgbClr val="FFFFFF"/>
                </a:solidFill>
                <a:latin typeface="Calibri" panose="020F0502020204030204" pitchFamily="34" charset="0"/>
                <a:ea typeface="Ubuntu"/>
                <a:cs typeface="Calibri" panose="020F0502020204030204" pitchFamily="34" charset="0"/>
                <a:sym typeface="Ubuntu"/>
              </a:rPr>
              <a:t>Podobný typ jako desktop</a:t>
            </a:r>
          </a:p>
          <a:p>
            <a:pPr marL="457200" marR="0" lvl="0" indent="-4572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cs-CZ" sz="3600" b="1" dirty="0">
                <a:solidFill>
                  <a:srgbClr val="FFFFFF"/>
                </a:solidFill>
                <a:latin typeface="Calibri" panose="020F0502020204030204" pitchFamily="34" charset="0"/>
                <a:ea typeface="Ubuntu"/>
                <a:cs typeface="Calibri" panose="020F0502020204030204" pitchFamily="34" charset="0"/>
                <a:sym typeface="Ubuntu"/>
              </a:rPr>
              <a:t>Výhody – </a:t>
            </a:r>
            <a:r>
              <a:rPr lang="cs-CZ" sz="3600" dirty="0">
                <a:solidFill>
                  <a:srgbClr val="FFFFFF"/>
                </a:solidFill>
                <a:latin typeface="Calibri" panose="020F0502020204030204" pitchFamily="34" charset="0"/>
                <a:ea typeface="Ubuntu"/>
                <a:cs typeface="Calibri" panose="020F0502020204030204" pitchFamily="34" charset="0"/>
                <a:sym typeface="Ubuntu"/>
              </a:rPr>
              <a:t>Možnost přesunout PC na zem</a:t>
            </a:r>
            <a:endParaRPr lang="cs-CZ" sz="3600" b="1" dirty="0">
              <a:solidFill>
                <a:srgbClr val="FFFFFF"/>
              </a:solidFill>
              <a:latin typeface="Calibri" panose="020F0502020204030204" pitchFamily="34" charset="0"/>
              <a:ea typeface="Ubuntu"/>
              <a:cs typeface="Calibri" panose="020F0502020204030204" pitchFamily="34" charset="0"/>
              <a:sym typeface="Ubuntu"/>
            </a:endParaRPr>
          </a:p>
          <a:p>
            <a:pPr marL="457200" marR="0" lvl="0" indent="-4572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cs-CZ" sz="3600" b="1" dirty="0">
                <a:solidFill>
                  <a:srgbClr val="FFFFFF"/>
                </a:solidFill>
                <a:latin typeface="Calibri" panose="020F0502020204030204" pitchFamily="34" charset="0"/>
                <a:ea typeface="Ubuntu"/>
                <a:cs typeface="Calibri" panose="020F0502020204030204" pitchFamily="34" charset="0"/>
                <a:sym typeface="Ubuntu"/>
              </a:rPr>
              <a:t>Nevýhody – </a:t>
            </a:r>
            <a:r>
              <a:rPr lang="cs-CZ" sz="3600" dirty="0">
                <a:solidFill>
                  <a:srgbClr val="FFFFFF"/>
                </a:solidFill>
                <a:latin typeface="Calibri" panose="020F0502020204030204" pitchFamily="34" charset="0"/>
                <a:ea typeface="Ubuntu"/>
                <a:cs typeface="Calibri" panose="020F0502020204030204" pitchFamily="34" charset="0"/>
                <a:sym typeface="Ubuntu"/>
              </a:rPr>
              <a:t>Obtížné rozšíření</a:t>
            </a:r>
            <a:endParaRPr lang="cs-CZ" sz="3600" b="1" dirty="0">
              <a:solidFill>
                <a:srgbClr val="FFFFFF"/>
              </a:solidFill>
              <a:latin typeface="Calibri" panose="020F0502020204030204" pitchFamily="34" charset="0"/>
              <a:ea typeface="Ubuntu"/>
              <a:cs typeface="Calibri" panose="020F0502020204030204" pitchFamily="34" charset="0"/>
              <a:sym typeface="Ubuntu"/>
            </a:endParaRPr>
          </a:p>
        </p:txBody>
      </p:sp>
      <p:pic>
        <p:nvPicPr>
          <p:cNvPr id="8" name="Picture 6" descr="Lian Li O11 Air Mini Mini-Tower PC Case">
            <a:extLst>
              <a:ext uri="{FF2B5EF4-FFF2-40B4-BE49-F238E27FC236}">
                <a16:creationId xmlns:a16="http://schemas.microsoft.com/office/drawing/2014/main" id="{2EB3CD23-95CC-5D54-50DD-06AEF2C3E6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08057" y="3412873"/>
            <a:ext cx="5321300" cy="532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6" name="Picture 6">
            <a:extLst>
              <a:ext uri="{FF2B5EF4-FFF2-40B4-BE49-F238E27FC236}">
                <a16:creationId xmlns:a16="http://schemas.microsoft.com/office/drawing/2014/main" id="{45F5D777-BCD8-89CD-86E1-B94D7D9EE4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5639" y="3396824"/>
            <a:ext cx="5258347" cy="5258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4CE70BE-B5ED-F194-15F3-6B7D4B74B98E}"/>
              </a:ext>
            </a:extLst>
          </p:cNvPr>
          <p:cNvSpPr txBox="1"/>
          <p:nvPr/>
        </p:nvSpPr>
        <p:spPr>
          <a:xfrm>
            <a:off x="1846223" y="12124652"/>
            <a:ext cx="8947328" cy="48463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0" indent="-4572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cs-CZ" sz="4400" b="1" i="0" u="none" strike="noStrike" cap="none" dirty="0">
                <a:solidFill>
                  <a:srgbClr val="FFFFFF"/>
                </a:solidFill>
                <a:latin typeface="Calibri" panose="020F0502020204030204" pitchFamily="34" charset="0"/>
                <a:ea typeface="Ubuntu"/>
                <a:cs typeface="Calibri" panose="020F0502020204030204" pitchFamily="34" charset="0"/>
                <a:sym typeface="Ubuntu"/>
              </a:rPr>
              <a:t>Bigtower</a:t>
            </a:r>
          </a:p>
          <a:p>
            <a:pPr marL="457200" marR="0" lvl="0" indent="-4572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cs-CZ" sz="3600" dirty="0">
                <a:solidFill>
                  <a:srgbClr val="FFFFFF"/>
                </a:solidFill>
                <a:latin typeface="Calibri" panose="020F0502020204030204" pitchFamily="34" charset="0"/>
                <a:ea typeface="Ubuntu"/>
                <a:cs typeface="Calibri" panose="020F0502020204030204" pitchFamily="34" charset="0"/>
                <a:sym typeface="Ubuntu"/>
              </a:rPr>
              <a:t>Velké sestavy, Servery</a:t>
            </a:r>
          </a:p>
          <a:p>
            <a:pPr marL="457200" marR="0" lvl="0" indent="-4572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cs-CZ" sz="3600" b="1" dirty="0">
                <a:solidFill>
                  <a:srgbClr val="FFFFFF"/>
                </a:solidFill>
                <a:latin typeface="Calibri" panose="020F0502020204030204" pitchFamily="34" charset="0"/>
                <a:ea typeface="Ubuntu"/>
                <a:cs typeface="Calibri" panose="020F0502020204030204" pitchFamily="34" charset="0"/>
                <a:sym typeface="Ubuntu"/>
              </a:rPr>
              <a:t>Výhody – </a:t>
            </a:r>
            <a:r>
              <a:rPr lang="cs-CZ" sz="3600" dirty="0">
                <a:solidFill>
                  <a:srgbClr val="FFFFFF"/>
                </a:solidFill>
                <a:latin typeface="Calibri" panose="020F0502020204030204" pitchFamily="34" charset="0"/>
                <a:ea typeface="Ubuntu"/>
                <a:cs typeface="Calibri" panose="020F0502020204030204" pitchFamily="34" charset="0"/>
                <a:sym typeface="Ubuntu"/>
              </a:rPr>
              <a:t>Velmi velká rozšířitelnost, komponenty daleko od sebe</a:t>
            </a:r>
            <a:endParaRPr lang="cs-CZ" sz="3600" b="1" dirty="0">
              <a:solidFill>
                <a:srgbClr val="FFFFFF"/>
              </a:solidFill>
              <a:latin typeface="Calibri" panose="020F0502020204030204" pitchFamily="34" charset="0"/>
              <a:ea typeface="Ubuntu"/>
              <a:cs typeface="Calibri" panose="020F0502020204030204" pitchFamily="34" charset="0"/>
              <a:sym typeface="Ubuntu"/>
            </a:endParaRPr>
          </a:p>
          <a:p>
            <a:pPr marL="457200" marR="0" lvl="0" indent="-4572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cs-CZ" sz="3600" b="1" dirty="0">
                <a:solidFill>
                  <a:srgbClr val="FFFFFF"/>
                </a:solidFill>
                <a:latin typeface="Calibri" panose="020F0502020204030204" pitchFamily="34" charset="0"/>
                <a:ea typeface="Ubuntu"/>
                <a:cs typeface="Calibri" panose="020F0502020204030204" pitchFamily="34" charset="0"/>
                <a:sym typeface="Ubuntu"/>
              </a:rPr>
              <a:t>Nevýhody – </a:t>
            </a:r>
            <a:r>
              <a:rPr lang="cs-CZ" sz="3600" dirty="0">
                <a:solidFill>
                  <a:srgbClr val="FFFFFF"/>
                </a:solidFill>
                <a:latin typeface="Calibri" panose="020F0502020204030204" pitchFamily="34" charset="0"/>
                <a:ea typeface="Ubuntu"/>
                <a:cs typeface="Calibri" panose="020F0502020204030204" pitchFamily="34" charset="0"/>
                <a:sym typeface="Ubuntu"/>
              </a:rPr>
              <a:t>Velice omezený prostor, cena</a:t>
            </a:r>
          </a:p>
          <a:p>
            <a:pPr marL="457200" marR="0" lvl="0" indent="-4572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endParaRPr lang="cs-CZ" sz="5400" b="1" dirty="0">
              <a:solidFill>
                <a:srgbClr val="FFFFFF"/>
              </a:solidFill>
              <a:latin typeface="Calibri" panose="020F0502020204030204" pitchFamily="34" charset="0"/>
              <a:ea typeface="Ubuntu"/>
              <a:cs typeface="Calibri" panose="020F0502020204030204" pitchFamily="34" charset="0"/>
              <a:sym typeface="Ubuntu"/>
            </a:endParaRPr>
          </a:p>
        </p:txBody>
      </p:sp>
      <p:pic>
        <p:nvPicPr>
          <p:cNvPr id="15368" name="Picture 8">
            <a:extLst>
              <a:ext uri="{FF2B5EF4-FFF2-40B4-BE49-F238E27FC236}">
                <a16:creationId xmlns:a16="http://schemas.microsoft.com/office/drawing/2014/main" id="{2B5D500B-41E0-7DDA-7074-B867AF12AD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5639" y="10973739"/>
            <a:ext cx="6110335" cy="6874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51557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9" name="Google Shape;329;p15"/>
          <p:cNvGrpSpPr/>
          <p:nvPr/>
        </p:nvGrpSpPr>
        <p:grpSpPr>
          <a:xfrm rot="10800000">
            <a:off x="11105689" y="2926874"/>
            <a:ext cx="6818662" cy="7015545"/>
            <a:chOff x="0" y="0"/>
            <a:chExt cx="9091550" cy="9354060"/>
          </a:xfrm>
        </p:grpSpPr>
        <p:cxnSp>
          <p:nvCxnSpPr>
            <p:cNvPr id="330" name="Google Shape;330;p15"/>
            <p:cNvCxnSpPr/>
            <p:nvPr/>
          </p:nvCxnSpPr>
          <p:spPr>
            <a:xfrm>
              <a:off x="245555" y="450470"/>
              <a:ext cx="0" cy="8656320"/>
            </a:xfrm>
            <a:prstGeom prst="straightConnector1">
              <a:avLst/>
            </a:prstGeom>
            <a:noFill/>
            <a:ln w="508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grpSp>
          <p:nvGrpSpPr>
            <p:cNvPr id="331" name="Google Shape;331;p15"/>
            <p:cNvGrpSpPr/>
            <p:nvPr/>
          </p:nvGrpSpPr>
          <p:grpSpPr>
            <a:xfrm>
              <a:off x="0" y="8903590"/>
              <a:ext cx="450470" cy="450470"/>
              <a:chOff x="0" y="0"/>
              <a:chExt cx="812800" cy="812800"/>
            </a:xfrm>
          </p:grpSpPr>
          <p:sp>
            <p:nvSpPr>
              <p:cNvPr id="332" name="Google Shape;332;p1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3" name="Google Shape;333;p15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cxnSp>
          <p:nvCxnSpPr>
            <p:cNvPr id="334" name="Google Shape;334;p15"/>
            <p:cNvCxnSpPr/>
            <p:nvPr/>
          </p:nvCxnSpPr>
          <p:spPr>
            <a:xfrm rot="10800000">
              <a:off x="209995" y="270537"/>
              <a:ext cx="8656320" cy="0"/>
            </a:xfrm>
            <a:prstGeom prst="straightConnector1">
              <a:avLst/>
            </a:prstGeom>
            <a:noFill/>
            <a:ln w="508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grpSp>
          <p:nvGrpSpPr>
            <p:cNvPr id="335" name="Google Shape;335;p15"/>
            <p:cNvGrpSpPr/>
            <p:nvPr/>
          </p:nvGrpSpPr>
          <p:grpSpPr>
            <a:xfrm>
              <a:off x="15240" y="7178325"/>
              <a:ext cx="450470" cy="450470"/>
              <a:chOff x="0" y="0"/>
              <a:chExt cx="812800" cy="812800"/>
            </a:xfrm>
          </p:grpSpPr>
          <p:sp>
            <p:nvSpPr>
              <p:cNvPr id="336" name="Google Shape;336;p1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7" name="Google Shape;337;p15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38" name="Google Shape;338;p15"/>
            <p:cNvGrpSpPr/>
            <p:nvPr/>
          </p:nvGrpSpPr>
          <p:grpSpPr>
            <a:xfrm>
              <a:off x="1941616" y="0"/>
              <a:ext cx="450470" cy="450470"/>
              <a:chOff x="0" y="0"/>
              <a:chExt cx="812800" cy="812800"/>
            </a:xfrm>
          </p:grpSpPr>
          <p:sp>
            <p:nvSpPr>
              <p:cNvPr id="339" name="Google Shape;339;p1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0" name="Google Shape;340;p15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41" name="Google Shape;341;p15"/>
            <p:cNvGrpSpPr/>
            <p:nvPr/>
          </p:nvGrpSpPr>
          <p:grpSpPr>
            <a:xfrm>
              <a:off x="8641080" y="70702"/>
              <a:ext cx="450470" cy="450470"/>
              <a:chOff x="0" y="0"/>
              <a:chExt cx="812800" cy="812800"/>
            </a:xfrm>
          </p:grpSpPr>
          <p:sp>
            <p:nvSpPr>
              <p:cNvPr id="342" name="Google Shape;342;p1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3" name="Google Shape;343;p15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44" name="Google Shape;344;p15"/>
            <p:cNvGrpSpPr/>
            <p:nvPr/>
          </p:nvGrpSpPr>
          <p:grpSpPr>
            <a:xfrm>
              <a:off x="45720" y="88912"/>
              <a:ext cx="450470" cy="450470"/>
              <a:chOff x="0" y="0"/>
              <a:chExt cx="812800" cy="812800"/>
            </a:xfrm>
          </p:grpSpPr>
          <p:sp>
            <p:nvSpPr>
              <p:cNvPr id="345" name="Google Shape;345;p1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6" name="Google Shape;346;p15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347" name="Google Shape;347;p15"/>
          <p:cNvGrpSpPr/>
          <p:nvPr/>
        </p:nvGrpSpPr>
        <p:grpSpPr>
          <a:xfrm>
            <a:off x="390010" y="383599"/>
            <a:ext cx="6818662" cy="7015545"/>
            <a:chOff x="0" y="0"/>
            <a:chExt cx="9091550" cy="9354060"/>
          </a:xfrm>
        </p:grpSpPr>
        <p:cxnSp>
          <p:nvCxnSpPr>
            <p:cNvPr id="348" name="Google Shape;348;p15"/>
            <p:cNvCxnSpPr/>
            <p:nvPr/>
          </p:nvCxnSpPr>
          <p:spPr>
            <a:xfrm>
              <a:off x="245555" y="450470"/>
              <a:ext cx="0" cy="8656320"/>
            </a:xfrm>
            <a:prstGeom prst="straightConnector1">
              <a:avLst/>
            </a:prstGeom>
            <a:noFill/>
            <a:ln w="508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grpSp>
          <p:nvGrpSpPr>
            <p:cNvPr id="349" name="Google Shape;349;p15"/>
            <p:cNvGrpSpPr/>
            <p:nvPr/>
          </p:nvGrpSpPr>
          <p:grpSpPr>
            <a:xfrm>
              <a:off x="0" y="8903590"/>
              <a:ext cx="450470" cy="450470"/>
              <a:chOff x="0" y="0"/>
              <a:chExt cx="812800" cy="812800"/>
            </a:xfrm>
          </p:grpSpPr>
          <p:sp>
            <p:nvSpPr>
              <p:cNvPr id="350" name="Google Shape;350;p1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1" name="Google Shape;351;p15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cxnSp>
          <p:nvCxnSpPr>
            <p:cNvPr id="352" name="Google Shape;352;p15"/>
            <p:cNvCxnSpPr/>
            <p:nvPr/>
          </p:nvCxnSpPr>
          <p:spPr>
            <a:xfrm rot="10800000">
              <a:off x="209995" y="270537"/>
              <a:ext cx="8656320" cy="0"/>
            </a:xfrm>
            <a:prstGeom prst="straightConnector1">
              <a:avLst/>
            </a:prstGeom>
            <a:noFill/>
            <a:ln w="508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grpSp>
          <p:nvGrpSpPr>
            <p:cNvPr id="353" name="Google Shape;353;p15"/>
            <p:cNvGrpSpPr/>
            <p:nvPr/>
          </p:nvGrpSpPr>
          <p:grpSpPr>
            <a:xfrm>
              <a:off x="15240" y="7178325"/>
              <a:ext cx="450470" cy="450470"/>
              <a:chOff x="0" y="0"/>
              <a:chExt cx="812800" cy="812800"/>
            </a:xfrm>
          </p:grpSpPr>
          <p:sp>
            <p:nvSpPr>
              <p:cNvPr id="354" name="Google Shape;354;p1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5" name="Google Shape;355;p15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56" name="Google Shape;356;p15"/>
            <p:cNvGrpSpPr/>
            <p:nvPr/>
          </p:nvGrpSpPr>
          <p:grpSpPr>
            <a:xfrm>
              <a:off x="1941616" y="0"/>
              <a:ext cx="450470" cy="450470"/>
              <a:chOff x="0" y="0"/>
              <a:chExt cx="812800" cy="812800"/>
            </a:xfrm>
          </p:grpSpPr>
          <p:sp>
            <p:nvSpPr>
              <p:cNvPr id="357" name="Google Shape;357;p1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8" name="Google Shape;358;p15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59" name="Google Shape;359;p15"/>
            <p:cNvGrpSpPr/>
            <p:nvPr/>
          </p:nvGrpSpPr>
          <p:grpSpPr>
            <a:xfrm>
              <a:off x="8641080" y="70702"/>
              <a:ext cx="450470" cy="450470"/>
              <a:chOff x="0" y="0"/>
              <a:chExt cx="812800" cy="812800"/>
            </a:xfrm>
          </p:grpSpPr>
          <p:sp>
            <p:nvSpPr>
              <p:cNvPr id="360" name="Google Shape;360;p1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1" name="Google Shape;361;p15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62" name="Google Shape;362;p15"/>
            <p:cNvGrpSpPr/>
            <p:nvPr/>
          </p:nvGrpSpPr>
          <p:grpSpPr>
            <a:xfrm>
              <a:off x="45720" y="88912"/>
              <a:ext cx="450470" cy="450470"/>
              <a:chOff x="0" y="0"/>
              <a:chExt cx="812800" cy="812800"/>
            </a:xfrm>
          </p:grpSpPr>
          <p:sp>
            <p:nvSpPr>
              <p:cNvPr id="363" name="Google Shape;363;p1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4" name="Google Shape;364;p15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6CB0FD08-AC58-AF4E-530D-F7E10E704F37}"/>
              </a:ext>
            </a:extLst>
          </p:cNvPr>
          <p:cNvSpPr/>
          <p:nvPr/>
        </p:nvSpPr>
        <p:spPr>
          <a:xfrm>
            <a:off x="7413810" y="3442006"/>
            <a:ext cx="3301870" cy="14123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1000" dirty="0">
              <a:latin typeface="Bahnschrift Condensed" panose="020B0502040204020203" pitchFamily="34" charset="0"/>
            </a:endParaRPr>
          </a:p>
        </p:txBody>
      </p:sp>
      <p:sp>
        <p:nvSpPr>
          <p:cNvPr id="372" name="Google Shape;372;p15"/>
          <p:cNvSpPr txBox="1"/>
          <p:nvPr/>
        </p:nvSpPr>
        <p:spPr>
          <a:xfrm>
            <a:off x="12415578" y="7431920"/>
            <a:ext cx="4584124" cy="5168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399" dirty="0">
                <a:solidFill>
                  <a:srgbClr val="FFFFFF"/>
                </a:solidFill>
              </a:rPr>
              <a:t>Typy skříní, konstrukce</a:t>
            </a:r>
            <a:endParaRPr lang="en-US" sz="2400" dirty="0"/>
          </a:p>
        </p:txBody>
      </p:sp>
      <p:sp>
        <p:nvSpPr>
          <p:cNvPr id="375" name="Google Shape;375;p15"/>
          <p:cNvSpPr txBox="1"/>
          <p:nvPr/>
        </p:nvSpPr>
        <p:spPr>
          <a:xfrm>
            <a:off x="1435027" y="7429112"/>
            <a:ext cx="5241879" cy="5168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399" b="0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Typy chlazení</a:t>
            </a:r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B962243-9921-DD0A-A1E2-934BBD0A9282}"/>
              </a:ext>
            </a:extLst>
          </p:cNvPr>
          <p:cNvSpPr>
            <a:spLocks/>
          </p:cNvSpPr>
          <p:nvPr/>
        </p:nvSpPr>
        <p:spPr>
          <a:xfrm>
            <a:off x="8340075" y="6712106"/>
            <a:ext cx="2449257" cy="86418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/>
            <a:r>
              <a:rPr lang="cs-CZ" sz="7200" dirty="0">
                <a:latin typeface="Bahnschrift Condensed" panose="020B0502040204020203" pitchFamily="34" charset="0"/>
              </a:rPr>
              <a:t>Zdroje</a:t>
            </a:r>
            <a:endParaRPr lang="cs-CZ" sz="5000" dirty="0">
              <a:latin typeface="Bahnschrift Condensed" panose="020B0502040204020203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8BBC6B2-C9E9-A57F-CFC4-E365EF6BDA81}"/>
              </a:ext>
            </a:extLst>
          </p:cNvPr>
          <p:cNvSpPr/>
          <p:nvPr/>
        </p:nvSpPr>
        <p:spPr>
          <a:xfrm>
            <a:off x="13902506" y="6725760"/>
            <a:ext cx="1610268" cy="6887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5000" dirty="0">
                <a:latin typeface="Bahnschrift Condensed" panose="020B0502040204020203" pitchFamily="34" charset="0"/>
              </a:rPr>
              <a:t>Skříně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9929C17-D73E-7E4B-BEF5-79AC991BC8F7}"/>
              </a:ext>
            </a:extLst>
          </p:cNvPr>
          <p:cNvSpPr/>
          <p:nvPr/>
        </p:nvSpPr>
        <p:spPr>
          <a:xfrm>
            <a:off x="2997877" y="6690589"/>
            <a:ext cx="2067787" cy="6806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5000" dirty="0">
                <a:latin typeface="Bahnschrift Condensed" panose="020B0502040204020203" pitchFamily="34" charset="0"/>
              </a:rPr>
              <a:t>Chlazení</a:t>
            </a:r>
          </a:p>
        </p:txBody>
      </p:sp>
      <p:pic>
        <p:nvPicPr>
          <p:cNvPr id="1028" name="Picture 4" descr="Thermaltake Smart RGB 600W, Napájecí zdroj pro PC | AB-COM.cz">
            <a:extLst>
              <a:ext uri="{FF2B5EF4-FFF2-40B4-BE49-F238E27FC236}">
                <a16:creationId xmlns:a16="http://schemas.microsoft.com/office/drawing/2014/main" id="{4515AE2B-3F98-C1AD-4AAB-AF23554803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0951" y="2620727"/>
            <a:ext cx="4215395" cy="4234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MSI MAG META 5 5E – Herní bomba s minimalistickou tváří | Herní počítač |  MSI">
            <a:extLst>
              <a:ext uri="{FF2B5EF4-FFF2-40B4-BE49-F238E27FC236}">
                <a16:creationId xmlns:a16="http://schemas.microsoft.com/office/drawing/2014/main" id="{737E29B8-8572-4B4C-A1C3-E24C444052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02464" y="3412799"/>
            <a:ext cx="4097238" cy="3277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Komponenty | Chladiče, ventilátory | Ventilátory | SUNTECH Computer -  prodej počítačů, elektroniky a spotřebního materiálu">
            <a:extLst>
              <a:ext uri="{FF2B5EF4-FFF2-40B4-BE49-F238E27FC236}">
                <a16:creationId xmlns:a16="http://schemas.microsoft.com/office/drawing/2014/main" id="{66365FD4-6596-1AFD-A9BA-D22CBC8553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2323" y="3875054"/>
            <a:ext cx="2487149" cy="2536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Google Shape;372;p15">
            <a:extLst>
              <a:ext uri="{FF2B5EF4-FFF2-40B4-BE49-F238E27FC236}">
                <a16:creationId xmlns:a16="http://schemas.microsoft.com/office/drawing/2014/main" id="{1B188634-4F02-220D-441D-17778596D66A}"/>
              </a:ext>
            </a:extLst>
          </p:cNvPr>
          <p:cNvSpPr txBox="1"/>
          <p:nvPr/>
        </p:nvSpPr>
        <p:spPr>
          <a:xfrm>
            <a:off x="7229445" y="7652303"/>
            <a:ext cx="4584124" cy="6032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 algn="ctr">
              <a:lnSpc>
                <a:spcPct val="140016"/>
              </a:lnSpc>
            </a:pPr>
            <a:r>
              <a:rPr lang="cs-CZ" sz="2800" dirty="0">
                <a:solidFill>
                  <a:srgbClr val="FFFFFF"/>
                </a:solidFill>
              </a:rPr>
              <a:t>Typy zdrojů a jejich dělení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6903789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0"/>
          <p:cNvSpPr/>
          <p:nvPr/>
        </p:nvSpPr>
        <p:spPr>
          <a:xfrm>
            <a:off x="0" y="-41768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t="-75855" b="-75855"/>
            </a:stretch>
          </a:blipFill>
          <a:ln>
            <a:noFill/>
          </a:ln>
        </p:spPr>
        <p:txBody>
          <a:bodyPr/>
          <a:lstStyle/>
          <a:p>
            <a:endParaRPr lang="cs-CZ"/>
          </a:p>
        </p:txBody>
      </p:sp>
      <p:grpSp>
        <p:nvGrpSpPr>
          <p:cNvPr id="88" name="Google Shape;88;p10"/>
          <p:cNvGrpSpPr/>
          <p:nvPr/>
        </p:nvGrpSpPr>
        <p:grpSpPr>
          <a:xfrm>
            <a:off x="390010" y="383599"/>
            <a:ext cx="6818662" cy="7015545"/>
            <a:chOff x="0" y="0"/>
            <a:chExt cx="9091550" cy="9354060"/>
          </a:xfrm>
        </p:grpSpPr>
        <p:cxnSp>
          <p:nvCxnSpPr>
            <p:cNvPr id="89" name="Google Shape;89;p10"/>
            <p:cNvCxnSpPr/>
            <p:nvPr/>
          </p:nvCxnSpPr>
          <p:spPr>
            <a:xfrm>
              <a:off x="245555" y="450470"/>
              <a:ext cx="0" cy="8656320"/>
            </a:xfrm>
            <a:prstGeom prst="straightConnector1">
              <a:avLst/>
            </a:prstGeom>
            <a:noFill/>
            <a:ln w="50800" cap="flat" cmpd="sng">
              <a:solidFill>
                <a:srgbClr val="5271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grpSp>
          <p:nvGrpSpPr>
            <p:cNvPr id="90" name="Google Shape;90;p10"/>
            <p:cNvGrpSpPr/>
            <p:nvPr/>
          </p:nvGrpSpPr>
          <p:grpSpPr>
            <a:xfrm>
              <a:off x="0" y="8903590"/>
              <a:ext cx="450470" cy="450470"/>
              <a:chOff x="0" y="0"/>
              <a:chExt cx="812800" cy="812800"/>
            </a:xfrm>
          </p:grpSpPr>
          <p:sp>
            <p:nvSpPr>
              <p:cNvPr id="91" name="Google Shape;91;p1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5271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92;p10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cxnSp>
          <p:nvCxnSpPr>
            <p:cNvPr id="93" name="Google Shape;93;p10"/>
            <p:cNvCxnSpPr/>
            <p:nvPr/>
          </p:nvCxnSpPr>
          <p:spPr>
            <a:xfrm rot="10800000">
              <a:off x="209995" y="270537"/>
              <a:ext cx="8656320" cy="0"/>
            </a:xfrm>
            <a:prstGeom prst="straightConnector1">
              <a:avLst/>
            </a:prstGeom>
            <a:noFill/>
            <a:ln w="50800" cap="flat" cmpd="sng">
              <a:solidFill>
                <a:srgbClr val="5271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grpSp>
          <p:nvGrpSpPr>
            <p:cNvPr id="94" name="Google Shape;94;p10"/>
            <p:cNvGrpSpPr/>
            <p:nvPr/>
          </p:nvGrpSpPr>
          <p:grpSpPr>
            <a:xfrm>
              <a:off x="15240" y="7178325"/>
              <a:ext cx="450470" cy="450470"/>
              <a:chOff x="0" y="0"/>
              <a:chExt cx="812800" cy="812800"/>
            </a:xfrm>
          </p:grpSpPr>
          <p:sp>
            <p:nvSpPr>
              <p:cNvPr id="95" name="Google Shape;95;p1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5271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96;p10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97" name="Google Shape;97;p10"/>
            <p:cNvGrpSpPr/>
            <p:nvPr/>
          </p:nvGrpSpPr>
          <p:grpSpPr>
            <a:xfrm>
              <a:off x="1941616" y="0"/>
              <a:ext cx="450470" cy="450470"/>
              <a:chOff x="0" y="0"/>
              <a:chExt cx="812800" cy="812800"/>
            </a:xfrm>
          </p:grpSpPr>
          <p:sp>
            <p:nvSpPr>
              <p:cNvPr id="98" name="Google Shape;98;p1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5271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99;p10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0" name="Google Shape;100;p10"/>
            <p:cNvGrpSpPr/>
            <p:nvPr/>
          </p:nvGrpSpPr>
          <p:grpSpPr>
            <a:xfrm>
              <a:off x="8641080" y="70702"/>
              <a:ext cx="450470" cy="450470"/>
              <a:chOff x="0" y="0"/>
              <a:chExt cx="812800" cy="812800"/>
            </a:xfrm>
          </p:grpSpPr>
          <p:sp>
            <p:nvSpPr>
              <p:cNvPr id="101" name="Google Shape;101;p1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5271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102;p10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3" name="Google Shape;103;p10"/>
            <p:cNvGrpSpPr/>
            <p:nvPr/>
          </p:nvGrpSpPr>
          <p:grpSpPr>
            <a:xfrm>
              <a:off x="45720" y="88912"/>
              <a:ext cx="450470" cy="450470"/>
              <a:chOff x="0" y="0"/>
              <a:chExt cx="812800" cy="812800"/>
            </a:xfrm>
          </p:grpSpPr>
          <p:sp>
            <p:nvSpPr>
              <p:cNvPr id="104" name="Google Shape;104;p1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5271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105;p10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106" name="Google Shape;106;p10"/>
          <p:cNvGrpSpPr/>
          <p:nvPr/>
        </p:nvGrpSpPr>
        <p:grpSpPr>
          <a:xfrm rot="10800000">
            <a:off x="11105689" y="2926874"/>
            <a:ext cx="6818662" cy="7015545"/>
            <a:chOff x="0" y="0"/>
            <a:chExt cx="9091550" cy="9354060"/>
          </a:xfrm>
        </p:grpSpPr>
        <p:cxnSp>
          <p:nvCxnSpPr>
            <p:cNvPr id="107" name="Google Shape;107;p10"/>
            <p:cNvCxnSpPr/>
            <p:nvPr/>
          </p:nvCxnSpPr>
          <p:spPr>
            <a:xfrm>
              <a:off x="245555" y="450470"/>
              <a:ext cx="0" cy="8656320"/>
            </a:xfrm>
            <a:prstGeom prst="straightConnector1">
              <a:avLst/>
            </a:prstGeom>
            <a:noFill/>
            <a:ln w="50800" cap="flat" cmpd="sng">
              <a:solidFill>
                <a:srgbClr val="5271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grpSp>
          <p:nvGrpSpPr>
            <p:cNvPr id="108" name="Google Shape;108;p10"/>
            <p:cNvGrpSpPr/>
            <p:nvPr/>
          </p:nvGrpSpPr>
          <p:grpSpPr>
            <a:xfrm>
              <a:off x="0" y="8903590"/>
              <a:ext cx="450470" cy="450470"/>
              <a:chOff x="0" y="0"/>
              <a:chExt cx="812800" cy="812800"/>
            </a:xfrm>
          </p:grpSpPr>
          <p:sp>
            <p:nvSpPr>
              <p:cNvPr id="109" name="Google Shape;109;p1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5271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110;p10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cxnSp>
          <p:nvCxnSpPr>
            <p:cNvPr id="111" name="Google Shape;111;p10"/>
            <p:cNvCxnSpPr/>
            <p:nvPr/>
          </p:nvCxnSpPr>
          <p:spPr>
            <a:xfrm rot="10800000">
              <a:off x="209995" y="270537"/>
              <a:ext cx="8656320" cy="0"/>
            </a:xfrm>
            <a:prstGeom prst="straightConnector1">
              <a:avLst/>
            </a:prstGeom>
            <a:noFill/>
            <a:ln w="50800" cap="flat" cmpd="sng">
              <a:solidFill>
                <a:srgbClr val="5271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grpSp>
          <p:nvGrpSpPr>
            <p:cNvPr id="112" name="Google Shape;112;p10"/>
            <p:cNvGrpSpPr/>
            <p:nvPr/>
          </p:nvGrpSpPr>
          <p:grpSpPr>
            <a:xfrm>
              <a:off x="15240" y="7178325"/>
              <a:ext cx="450470" cy="450470"/>
              <a:chOff x="0" y="0"/>
              <a:chExt cx="812800" cy="812800"/>
            </a:xfrm>
          </p:grpSpPr>
          <p:sp>
            <p:nvSpPr>
              <p:cNvPr id="113" name="Google Shape;113;p1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5271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114;p10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15" name="Google Shape;115;p10"/>
            <p:cNvGrpSpPr/>
            <p:nvPr/>
          </p:nvGrpSpPr>
          <p:grpSpPr>
            <a:xfrm>
              <a:off x="1941616" y="0"/>
              <a:ext cx="450470" cy="450470"/>
              <a:chOff x="0" y="0"/>
              <a:chExt cx="812800" cy="812800"/>
            </a:xfrm>
          </p:grpSpPr>
          <p:sp>
            <p:nvSpPr>
              <p:cNvPr id="116" name="Google Shape;116;p1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5271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117;p10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18" name="Google Shape;118;p10"/>
            <p:cNvGrpSpPr/>
            <p:nvPr/>
          </p:nvGrpSpPr>
          <p:grpSpPr>
            <a:xfrm>
              <a:off x="8641080" y="70702"/>
              <a:ext cx="450470" cy="450470"/>
              <a:chOff x="0" y="0"/>
              <a:chExt cx="812800" cy="812800"/>
            </a:xfrm>
          </p:grpSpPr>
          <p:sp>
            <p:nvSpPr>
              <p:cNvPr id="119" name="Google Shape;119;p1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5271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120;p10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21" name="Google Shape;121;p10"/>
            <p:cNvGrpSpPr/>
            <p:nvPr/>
          </p:nvGrpSpPr>
          <p:grpSpPr>
            <a:xfrm>
              <a:off x="45720" y="88912"/>
              <a:ext cx="450470" cy="450470"/>
              <a:chOff x="0" y="0"/>
              <a:chExt cx="812800" cy="812800"/>
            </a:xfrm>
          </p:grpSpPr>
          <p:sp>
            <p:nvSpPr>
              <p:cNvPr id="122" name="Google Shape;122;p1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5271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123;p10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9E3AB667-59A8-2C7C-1D71-5FA91EF84E0D}"/>
              </a:ext>
            </a:extLst>
          </p:cNvPr>
          <p:cNvSpPr/>
          <p:nvPr/>
        </p:nvSpPr>
        <p:spPr>
          <a:xfrm>
            <a:off x="7176998" y="1329307"/>
            <a:ext cx="3555957" cy="15210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1000" dirty="0">
                <a:latin typeface="Bahnschrift Condensed" panose="020B0502040204020203" pitchFamily="34" charset="0"/>
              </a:rPr>
              <a:t>Skříně</a:t>
            </a:r>
          </a:p>
        </p:txBody>
      </p:sp>
      <p:pic>
        <p:nvPicPr>
          <p:cNvPr id="4" name="Picture 12" descr="Komponenty | Chladiče, ventilátory | Ventilátory | SUNTECH Computer -  prodej počítačů, elektroniky a spotřebního materiálu">
            <a:extLst>
              <a:ext uri="{FF2B5EF4-FFF2-40B4-BE49-F238E27FC236}">
                <a16:creationId xmlns:a16="http://schemas.microsoft.com/office/drawing/2014/main" id="{22106374-E144-33BA-4952-EE49D72C5E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79247" y="-7295425"/>
            <a:ext cx="3085635" cy="3147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0" descr="MSI MAG META 5 5E – Herní bomba s minimalistickou tváří | Herní počítač |  MSI">
            <a:extLst>
              <a:ext uri="{FF2B5EF4-FFF2-40B4-BE49-F238E27FC236}">
                <a16:creationId xmlns:a16="http://schemas.microsoft.com/office/drawing/2014/main" id="{8216CAC4-7E2C-BF67-0FBD-77050BBBFE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8464" y="-7643064"/>
            <a:ext cx="5019254" cy="4015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Thermaltake Smart RGB 600W, Napájecí zdroj pro PC | AB-COM.cz">
            <a:extLst>
              <a:ext uri="{FF2B5EF4-FFF2-40B4-BE49-F238E27FC236}">
                <a16:creationId xmlns:a16="http://schemas.microsoft.com/office/drawing/2014/main" id="{17A1F293-CA35-85E5-3E22-222E936D6B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1270" y="-7704399"/>
            <a:ext cx="3695665" cy="3712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B76EBCB-9C2F-0126-E4D3-1F4FE07F9FA3}"/>
              </a:ext>
            </a:extLst>
          </p:cNvPr>
          <p:cNvSpPr txBox="1"/>
          <p:nvPr/>
        </p:nvSpPr>
        <p:spPr>
          <a:xfrm>
            <a:off x="7116401" y="2756896"/>
            <a:ext cx="367715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6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Ubuntu"/>
              </a:rPr>
              <a:t> Typ skříně</a:t>
            </a:r>
            <a:endParaRPr lang="cs-CZ" sz="6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Google Shape;130;p10">
            <a:extLst>
              <a:ext uri="{FF2B5EF4-FFF2-40B4-BE49-F238E27FC236}">
                <a16:creationId xmlns:a16="http://schemas.microsoft.com/office/drawing/2014/main" id="{114BC3C0-BCD8-68D9-CD49-284A3901392E}"/>
              </a:ext>
            </a:extLst>
          </p:cNvPr>
          <p:cNvSpPr txBox="1"/>
          <p:nvPr/>
        </p:nvSpPr>
        <p:spPr>
          <a:xfrm>
            <a:off x="-5993018" y="3383357"/>
            <a:ext cx="5141301" cy="16004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571500" lvl="2" indent="-571500">
              <a:lnSpc>
                <a:spcPct val="130000"/>
              </a:lnSpc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cs-CZ" sz="4000" dirty="0">
                <a:solidFill>
                  <a:schemeClr val="bg1"/>
                </a:solidFill>
                <a:latin typeface="Ubuntu"/>
                <a:sym typeface="Ubuntu"/>
              </a:rPr>
              <a:t>Rozlišujeme:</a:t>
            </a:r>
          </a:p>
          <a:p>
            <a:pPr marL="457200" marR="0" lvl="0" indent="-4572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sz="4000" dirty="0">
              <a:solidFill>
                <a:schemeClr val="bg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6C00866-00DC-BAF4-1347-400AA41693F4}"/>
              </a:ext>
            </a:extLst>
          </p:cNvPr>
          <p:cNvSpPr txBox="1"/>
          <p:nvPr/>
        </p:nvSpPr>
        <p:spPr>
          <a:xfrm>
            <a:off x="-4702414" y="5122305"/>
            <a:ext cx="341175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chemeClr val="bg1"/>
              </a:buClr>
            </a:pPr>
            <a:r>
              <a:rPr lang="cs-CZ" sz="4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Ubuntu"/>
              </a:rPr>
              <a:t>Konstrukce</a:t>
            </a:r>
            <a:endParaRPr lang="cs-CZ" sz="4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FFC637E-DF80-C7F2-68CD-3CFF289E8A41}"/>
              </a:ext>
            </a:extLst>
          </p:cNvPr>
          <p:cNvSpPr txBox="1"/>
          <p:nvPr/>
        </p:nvSpPr>
        <p:spPr>
          <a:xfrm>
            <a:off x="20800582" y="4245102"/>
            <a:ext cx="9243989" cy="37952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0" indent="-4572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cs-CZ" sz="4400" b="1" i="0" u="none" strike="noStrike" cap="none" dirty="0">
                <a:solidFill>
                  <a:srgbClr val="FFFFFF"/>
                </a:solidFill>
                <a:latin typeface="Calibri" panose="020F0502020204030204" pitchFamily="34" charset="0"/>
                <a:ea typeface="Ubuntu"/>
                <a:cs typeface="Calibri" panose="020F0502020204030204" pitchFamily="34" charset="0"/>
                <a:sym typeface="Ubuntu"/>
              </a:rPr>
              <a:t>Miditower</a:t>
            </a:r>
          </a:p>
          <a:p>
            <a:pPr marL="457200" marR="0" lvl="0" indent="-4572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cs-CZ" sz="3600" i="0" u="none" strike="noStrike" cap="none" dirty="0">
                <a:solidFill>
                  <a:srgbClr val="FFFFFF"/>
                </a:solidFill>
                <a:latin typeface="Calibri" panose="020F0502020204030204" pitchFamily="34" charset="0"/>
                <a:ea typeface="Ubuntu"/>
                <a:cs typeface="Calibri" panose="020F0502020204030204" pitchFamily="34" charset="0"/>
                <a:sym typeface="Ubuntu"/>
              </a:rPr>
              <a:t>Nejpoužívanější typ skříně</a:t>
            </a:r>
          </a:p>
          <a:p>
            <a:pPr marL="457200" marR="0" lvl="0" indent="-4572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cs-CZ" sz="3600" dirty="0">
                <a:solidFill>
                  <a:srgbClr val="FFFFFF"/>
                </a:solidFill>
                <a:latin typeface="Calibri" panose="020F0502020204030204" pitchFamily="34" charset="0"/>
                <a:ea typeface="Ubuntu"/>
                <a:cs typeface="Calibri" panose="020F0502020204030204" pitchFamily="34" charset="0"/>
                <a:sym typeface="Ubuntu"/>
              </a:rPr>
              <a:t>Většinou p</a:t>
            </a:r>
            <a:r>
              <a:rPr lang="cs-CZ" sz="3600" i="0" u="none" strike="noStrike" cap="none" dirty="0">
                <a:solidFill>
                  <a:srgbClr val="FFFFFF"/>
                </a:solidFill>
                <a:latin typeface="Calibri" panose="020F0502020204030204" pitchFamily="34" charset="0"/>
                <a:ea typeface="Ubuntu"/>
                <a:cs typeface="Calibri" panose="020F0502020204030204" pitchFamily="34" charset="0"/>
                <a:sym typeface="Ubuntu"/>
              </a:rPr>
              <a:t>ostavení pod stolem</a:t>
            </a:r>
          </a:p>
          <a:p>
            <a:pPr marL="457200" marR="0" lvl="0" indent="-4572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cs-CZ" sz="3600" b="1" dirty="0">
                <a:solidFill>
                  <a:srgbClr val="FFFFFF"/>
                </a:solidFill>
                <a:latin typeface="Calibri" panose="020F0502020204030204" pitchFamily="34" charset="0"/>
                <a:ea typeface="Ubuntu"/>
                <a:cs typeface="Calibri" panose="020F0502020204030204" pitchFamily="34" charset="0"/>
                <a:sym typeface="Ubuntu"/>
              </a:rPr>
              <a:t>Výhody – </a:t>
            </a:r>
            <a:r>
              <a:rPr lang="cs-CZ" sz="3600" dirty="0">
                <a:solidFill>
                  <a:srgbClr val="FFFFFF"/>
                </a:solidFill>
                <a:latin typeface="Calibri" panose="020F0502020204030204" pitchFamily="34" charset="0"/>
                <a:ea typeface="Ubuntu"/>
                <a:cs typeface="Calibri" panose="020F0502020204030204" pitchFamily="34" charset="0"/>
                <a:sym typeface="Ubuntu"/>
              </a:rPr>
              <a:t>Jednoduché rozšiřování</a:t>
            </a:r>
          </a:p>
          <a:p>
            <a:pPr marL="457200" marR="0" lvl="0" indent="-4572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cs-CZ" sz="3600" b="1" dirty="0">
                <a:solidFill>
                  <a:srgbClr val="FFFFFF"/>
                </a:solidFill>
                <a:latin typeface="Calibri" panose="020F0502020204030204" pitchFamily="34" charset="0"/>
                <a:ea typeface="Ubuntu"/>
                <a:cs typeface="Calibri" panose="020F0502020204030204" pitchFamily="34" charset="0"/>
                <a:sym typeface="Ubuntu"/>
              </a:rPr>
              <a:t>Nevýhody –</a:t>
            </a:r>
            <a:r>
              <a:rPr lang="cs-CZ" sz="3600" dirty="0">
                <a:solidFill>
                  <a:srgbClr val="FFFFFF"/>
                </a:solidFill>
                <a:latin typeface="Calibri" panose="020F0502020204030204" pitchFamily="34" charset="0"/>
                <a:ea typeface="Ubuntu"/>
                <a:cs typeface="Calibri" panose="020F0502020204030204" pitchFamily="34" charset="0"/>
                <a:sym typeface="Ubuntu"/>
              </a:rPr>
              <a:t> Omezený prostor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0B0EEE1-BEF8-5FD5-D507-4112EF2F3355}"/>
              </a:ext>
            </a:extLst>
          </p:cNvPr>
          <p:cNvSpPr txBox="1"/>
          <p:nvPr/>
        </p:nvSpPr>
        <p:spPr>
          <a:xfrm>
            <a:off x="1854865" y="4038666"/>
            <a:ext cx="9250822" cy="45154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0" indent="-4572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cs-CZ" sz="4400" b="1" i="0" u="none" strike="noStrike" cap="none" dirty="0">
                <a:solidFill>
                  <a:srgbClr val="FFFFFF"/>
                </a:solidFill>
                <a:latin typeface="Calibri" panose="020F0502020204030204" pitchFamily="34" charset="0"/>
                <a:ea typeface="Ubuntu"/>
                <a:cs typeface="Calibri" panose="020F0502020204030204" pitchFamily="34" charset="0"/>
                <a:sym typeface="Ubuntu"/>
              </a:rPr>
              <a:t>Bigtower</a:t>
            </a:r>
          </a:p>
          <a:p>
            <a:pPr marL="457200" marR="0" lvl="0" indent="-4572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cs-CZ" sz="3600" dirty="0">
                <a:solidFill>
                  <a:srgbClr val="FFFFFF"/>
                </a:solidFill>
                <a:latin typeface="Calibri" panose="020F0502020204030204" pitchFamily="34" charset="0"/>
                <a:ea typeface="Ubuntu"/>
                <a:cs typeface="Calibri" panose="020F0502020204030204" pitchFamily="34" charset="0"/>
                <a:sym typeface="Ubuntu"/>
              </a:rPr>
              <a:t>Velké sestavy, Servery</a:t>
            </a:r>
          </a:p>
          <a:p>
            <a:pPr marL="457200" marR="0" lvl="0" indent="-4572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cs-CZ" sz="3600" b="1" dirty="0">
                <a:solidFill>
                  <a:srgbClr val="FFFFFF"/>
                </a:solidFill>
                <a:latin typeface="Calibri" panose="020F0502020204030204" pitchFamily="34" charset="0"/>
                <a:ea typeface="Ubuntu"/>
                <a:cs typeface="Calibri" panose="020F0502020204030204" pitchFamily="34" charset="0"/>
                <a:sym typeface="Ubuntu"/>
              </a:rPr>
              <a:t>Výhody – </a:t>
            </a:r>
            <a:r>
              <a:rPr lang="cs-CZ" sz="3600" dirty="0">
                <a:solidFill>
                  <a:srgbClr val="FFFFFF"/>
                </a:solidFill>
                <a:latin typeface="Calibri" panose="020F0502020204030204" pitchFamily="34" charset="0"/>
                <a:ea typeface="Ubuntu"/>
                <a:cs typeface="Calibri" panose="020F0502020204030204" pitchFamily="34" charset="0"/>
                <a:sym typeface="Ubuntu"/>
              </a:rPr>
              <a:t>Velmi velká rozšířitelnost, komponenty daleko od sebe</a:t>
            </a:r>
            <a:endParaRPr lang="cs-CZ" sz="3600" b="1" dirty="0">
              <a:solidFill>
                <a:srgbClr val="FFFFFF"/>
              </a:solidFill>
              <a:latin typeface="Calibri" panose="020F0502020204030204" pitchFamily="34" charset="0"/>
              <a:ea typeface="Ubuntu"/>
              <a:cs typeface="Calibri" panose="020F0502020204030204" pitchFamily="34" charset="0"/>
              <a:sym typeface="Ubuntu"/>
            </a:endParaRPr>
          </a:p>
          <a:p>
            <a:pPr marL="457200" marR="0" lvl="0" indent="-4572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cs-CZ" sz="3600" b="1" dirty="0">
                <a:solidFill>
                  <a:srgbClr val="FFFFFF"/>
                </a:solidFill>
                <a:latin typeface="Calibri" panose="020F0502020204030204" pitchFamily="34" charset="0"/>
                <a:ea typeface="Ubuntu"/>
                <a:cs typeface="Calibri" panose="020F0502020204030204" pitchFamily="34" charset="0"/>
                <a:sym typeface="Ubuntu"/>
              </a:rPr>
              <a:t>Nevýhody – </a:t>
            </a:r>
            <a:r>
              <a:rPr lang="cs-CZ" sz="3600" dirty="0">
                <a:solidFill>
                  <a:srgbClr val="FFFFFF"/>
                </a:solidFill>
                <a:latin typeface="Calibri" panose="020F0502020204030204" pitchFamily="34" charset="0"/>
                <a:ea typeface="Ubuntu"/>
                <a:cs typeface="Calibri" panose="020F0502020204030204" pitchFamily="34" charset="0"/>
                <a:sym typeface="Ubuntu"/>
              </a:rPr>
              <a:t>Velice omezený prostor, cena</a:t>
            </a:r>
          </a:p>
          <a:p>
            <a:pPr marL="457200" marR="0" lvl="0" indent="-4572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endParaRPr lang="cs-CZ" sz="3600" b="1" dirty="0">
              <a:solidFill>
                <a:srgbClr val="FFFFFF"/>
              </a:solidFill>
              <a:latin typeface="Calibri" panose="020F0502020204030204" pitchFamily="34" charset="0"/>
              <a:ea typeface="Ubuntu"/>
              <a:cs typeface="Calibri" panose="020F0502020204030204" pitchFamily="34" charset="0"/>
              <a:sym typeface="Ubuntu"/>
            </a:endParaRPr>
          </a:p>
        </p:txBody>
      </p:sp>
      <p:pic>
        <p:nvPicPr>
          <p:cNvPr id="11" name="Picture 6">
            <a:extLst>
              <a:ext uri="{FF2B5EF4-FFF2-40B4-BE49-F238E27FC236}">
                <a16:creationId xmlns:a16="http://schemas.microsoft.com/office/drawing/2014/main" id="{15689CCE-E15A-224F-4980-1B95824BED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33736" y="3482330"/>
            <a:ext cx="5320749" cy="5320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6" name="Picture 2">
            <a:extLst>
              <a:ext uri="{FF2B5EF4-FFF2-40B4-BE49-F238E27FC236}">
                <a16:creationId xmlns:a16="http://schemas.microsoft.com/office/drawing/2014/main" id="{71FA915D-6363-724B-FE73-9A26FD1030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6980" y="2498328"/>
            <a:ext cx="5091844" cy="5728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8D3D5C6-2119-0977-F911-ABBDA6D8ECD9}"/>
              </a:ext>
            </a:extLst>
          </p:cNvPr>
          <p:cNvSpPr txBox="1"/>
          <p:nvPr/>
        </p:nvSpPr>
        <p:spPr>
          <a:xfrm>
            <a:off x="1854865" y="14351541"/>
            <a:ext cx="9250822" cy="39552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0" indent="-4572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cs-CZ" sz="4400" b="1" i="0" u="none" strike="noStrike" cap="none" dirty="0">
                <a:solidFill>
                  <a:srgbClr val="FFFFFF"/>
                </a:solidFill>
                <a:latin typeface="Calibri" panose="020F0502020204030204" pitchFamily="34" charset="0"/>
                <a:ea typeface="Ubuntu"/>
                <a:cs typeface="Calibri" panose="020F0502020204030204" pitchFamily="34" charset="0"/>
                <a:sym typeface="Ubuntu"/>
              </a:rPr>
              <a:t>AT</a:t>
            </a:r>
          </a:p>
          <a:p>
            <a:pPr marL="457200" marR="0" lvl="0" indent="-4572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cs-CZ" sz="3600" dirty="0">
                <a:solidFill>
                  <a:srgbClr val="FFFFFF"/>
                </a:solidFill>
                <a:latin typeface="Calibri" panose="020F0502020204030204" pitchFamily="34" charset="0"/>
                <a:ea typeface="Ubuntu"/>
                <a:cs typeface="Calibri" panose="020F0502020204030204" pitchFamily="34" charset="0"/>
                <a:sym typeface="Ubuntu"/>
              </a:rPr>
              <a:t>Již zastaralé (před rokem 2000)</a:t>
            </a:r>
          </a:p>
          <a:p>
            <a:pPr marL="457200" marR="0" lvl="0" indent="-4572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cs-CZ" sz="4400" b="1" dirty="0">
                <a:solidFill>
                  <a:srgbClr val="FFFFFF"/>
                </a:solidFill>
                <a:latin typeface="Calibri" panose="020F0502020204030204" pitchFamily="34" charset="0"/>
                <a:ea typeface="Ubuntu"/>
                <a:cs typeface="Calibri" panose="020F0502020204030204" pitchFamily="34" charset="0"/>
                <a:sym typeface="Ubuntu"/>
              </a:rPr>
              <a:t>ATX</a:t>
            </a:r>
          </a:p>
          <a:p>
            <a:pPr marL="457200" marR="0" lvl="0" indent="-4572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cs-CZ" sz="3600" dirty="0">
                <a:solidFill>
                  <a:srgbClr val="FFFFFF"/>
                </a:solidFill>
                <a:latin typeface="Calibri" panose="020F0502020204030204" pitchFamily="34" charset="0"/>
                <a:ea typeface="Ubuntu"/>
                <a:cs typeface="Calibri" panose="020F0502020204030204" pitchFamily="34" charset="0"/>
                <a:sym typeface="Ubuntu"/>
              </a:rPr>
              <a:t>Nejprodávanější</a:t>
            </a:r>
          </a:p>
          <a:p>
            <a:pPr marL="457200" marR="0" lvl="0" indent="-4572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cs-CZ" sz="3600" dirty="0">
                <a:solidFill>
                  <a:srgbClr val="FFFFFF"/>
                </a:solidFill>
                <a:latin typeface="Calibri" panose="020F0502020204030204" pitchFamily="34" charset="0"/>
                <a:ea typeface="Ubuntu"/>
                <a:cs typeface="Calibri" panose="020F0502020204030204" pitchFamily="34" charset="0"/>
                <a:sym typeface="Ubuntu"/>
              </a:rPr>
              <a:t>Softwarové zapnutí</a:t>
            </a:r>
          </a:p>
        </p:txBody>
      </p:sp>
      <p:pic>
        <p:nvPicPr>
          <p:cNvPr id="16" name="Picture 2">
            <a:extLst>
              <a:ext uri="{FF2B5EF4-FFF2-40B4-BE49-F238E27FC236}">
                <a16:creationId xmlns:a16="http://schemas.microsoft.com/office/drawing/2014/main" id="{223CDE5F-0347-8DA6-78AD-90182037B6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7364" y="14190954"/>
            <a:ext cx="6219825" cy="4667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44242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0"/>
          <p:cNvSpPr/>
          <p:nvPr/>
        </p:nvSpPr>
        <p:spPr>
          <a:xfrm>
            <a:off x="0" y="-41768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t="-75855" b="-75855"/>
            </a:stretch>
          </a:blipFill>
          <a:ln>
            <a:noFill/>
          </a:ln>
        </p:spPr>
        <p:txBody>
          <a:bodyPr/>
          <a:lstStyle/>
          <a:p>
            <a:endParaRPr lang="cs-CZ"/>
          </a:p>
        </p:txBody>
      </p:sp>
      <p:grpSp>
        <p:nvGrpSpPr>
          <p:cNvPr id="88" name="Google Shape;88;p10"/>
          <p:cNvGrpSpPr/>
          <p:nvPr/>
        </p:nvGrpSpPr>
        <p:grpSpPr>
          <a:xfrm>
            <a:off x="390010" y="383599"/>
            <a:ext cx="6818662" cy="7015545"/>
            <a:chOff x="0" y="0"/>
            <a:chExt cx="9091550" cy="9354060"/>
          </a:xfrm>
        </p:grpSpPr>
        <p:cxnSp>
          <p:nvCxnSpPr>
            <p:cNvPr id="89" name="Google Shape;89;p10"/>
            <p:cNvCxnSpPr/>
            <p:nvPr/>
          </p:nvCxnSpPr>
          <p:spPr>
            <a:xfrm>
              <a:off x="245555" y="450470"/>
              <a:ext cx="0" cy="8656320"/>
            </a:xfrm>
            <a:prstGeom prst="straightConnector1">
              <a:avLst/>
            </a:prstGeom>
            <a:noFill/>
            <a:ln w="50800" cap="flat" cmpd="sng">
              <a:solidFill>
                <a:srgbClr val="5271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grpSp>
          <p:nvGrpSpPr>
            <p:cNvPr id="90" name="Google Shape;90;p10"/>
            <p:cNvGrpSpPr/>
            <p:nvPr/>
          </p:nvGrpSpPr>
          <p:grpSpPr>
            <a:xfrm>
              <a:off x="0" y="8903590"/>
              <a:ext cx="450470" cy="450470"/>
              <a:chOff x="0" y="0"/>
              <a:chExt cx="812800" cy="812800"/>
            </a:xfrm>
          </p:grpSpPr>
          <p:sp>
            <p:nvSpPr>
              <p:cNvPr id="91" name="Google Shape;91;p1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5271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92;p10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cxnSp>
          <p:nvCxnSpPr>
            <p:cNvPr id="93" name="Google Shape;93;p10"/>
            <p:cNvCxnSpPr/>
            <p:nvPr/>
          </p:nvCxnSpPr>
          <p:spPr>
            <a:xfrm rot="10800000">
              <a:off x="209995" y="270537"/>
              <a:ext cx="8656320" cy="0"/>
            </a:xfrm>
            <a:prstGeom prst="straightConnector1">
              <a:avLst/>
            </a:prstGeom>
            <a:noFill/>
            <a:ln w="50800" cap="flat" cmpd="sng">
              <a:solidFill>
                <a:srgbClr val="5271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grpSp>
          <p:nvGrpSpPr>
            <p:cNvPr id="94" name="Google Shape;94;p10"/>
            <p:cNvGrpSpPr/>
            <p:nvPr/>
          </p:nvGrpSpPr>
          <p:grpSpPr>
            <a:xfrm>
              <a:off x="15240" y="7178325"/>
              <a:ext cx="450470" cy="450470"/>
              <a:chOff x="0" y="0"/>
              <a:chExt cx="812800" cy="812800"/>
            </a:xfrm>
          </p:grpSpPr>
          <p:sp>
            <p:nvSpPr>
              <p:cNvPr id="95" name="Google Shape;95;p1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5271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96;p10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97" name="Google Shape;97;p10"/>
            <p:cNvGrpSpPr/>
            <p:nvPr/>
          </p:nvGrpSpPr>
          <p:grpSpPr>
            <a:xfrm>
              <a:off x="1941616" y="0"/>
              <a:ext cx="450470" cy="450470"/>
              <a:chOff x="0" y="0"/>
              <a:chExt cx="812800" cy="812800"/>
            </a:xfrm>
          </p:grpSpPr>
          <p:sp>
            <p:nvSpPr>
              <p:cNvPr id="98" name="Google Shape;98;p1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5271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99;p10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0" name="Google Shape;100;p10"/>
            <p:cNvGrpSpPr/>
            <p:nvPr/>
          </p:nvGrpSpPr>
          <p:grpSpPr>
            <a:xfrm>
              <a:off x="8641080" y="70702"/>
              <a:ext cx="450470" cy="450470"/>
              <a:chOff x="0" y="0"/>
              <a:chExt cx="812800" cy="812800"/>
            </a:xfrm>
          </p:grpSpPr>
          <p:sp>
            <p:nvSpPr>
              <p:cNvPr id="101" name="Google Shape;101;p1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5271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102;p10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3" name="Google Shape;103;p10"/>
            <p:cNvGrpSpPr/>
            <p:nvPr/>
          </p:nvGrpSpPr>
          <p:grpSpPr>
            <a:xfrm>
              <a:off x="45720" y="88912"/>
              <a:ext cx="450470" cy="450470"/>
              <a:chOff x="0" y="0"/>
              <a:chExt cx="812800" cy="812800"/>
            </a:xfrm>
          </p:grpSpPr>
          <p:sp>
            <p:nvSpPr>
              <p:cNvPr id="104" name="Google Shape;104;p1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5271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105;p10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106" name="Google Shape;106;p10"/>
          <p:cNvGrpSpPr/>
          <p:nvPr/>
        </p:nvGrpSpPr>
        <p:grpSpPr>
          <a:xfrm rot="10800000">
            <a:off x="11105689" y="2926874"/>
            <a:ext cx="6818662" cy="7015545"/>
            <a:chOff x="0" y="0"/>
            <a:chExt cx="9091550" cy="9354060"/>
          </a:xfrm>
        </p:grpSpPr>
        <p:cxnSp>
          <p:nvCxnSpPr>
            <p:cNvPr id="107" name="Google Shape;107;p10"/>
            <p:cNvCxnSpPr/>
            <p:nvPr/>
          </p:nvCxnSpPr>
          <p:spPr>
            <a:xfrm>
              <a:off x="245555" y="450470"/>
              <a:ext cx="0" cy="8656320"/>
            </a:xfrm>
            <a:prstGeom prst="straightConnector1">
              <a:avLst/>
            </a:prstGeom>
            <a:noFill/>
            <a:ln w="50800" cap="flat" cmpd="sng">
              <a:solidFill>
                <a:srgbClr val="5271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grpSp>
          <p:nvGrpSpPr>
            <p:cNvPr id="108" name="Google Shape;108;p10"/>
            <p:cNvGrpSpPr/>
            <p:nvPr/>
          </p:nvGrpSpPr>
          <p:grpSpPr>
            <a:xfrm>
              <a:off x="0" y="8903590"/>
              <a:ext cx="450470" cy="450470"/>
              <a:chOff x="0" y="0"/>
              <a:chExt cx="812800" cy="812800"/>
            </a:xfrm>
          </p:grpSpPr>
          <p:sp>
            <p:nvSpPr>
              <p:cNvPr id="109" name="Google Shape;109;p1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5271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110;p10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cxnSp>
          <p:nvCxnSpPr>
            <p:cNvPr id="111" name="Google Shape;111;p10"/>
            <p:cNvCxnSpPr/>
            <p:nvPr/>
          </p:nvCxnSpPr>
          <p:spPr>
            <a:xfrm rot="10800000">
              <a:off x="209995" y="270537"/>
              <a:ext cx="8656320" cy="0"/>
            </a:xfrm>
            <a:prstGeom prst="straightConnector1">
              <a:avLst/>
            </a:prstGeom>
            <a:noFill/>
            <a:ln w="50800" cap="flat" cmpd="sng">
              <a:solidFill>
                <a:srgbClr val="5271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grpSp>
          <p:nvGrpSpPr>
            <p:cNvPr id="112" name="Google Shape;112;p10"/>
            <p:cNvGrpSpPr/>
            <p:nvPr/>
          </p:nvGrpSpPr>
          <p:grpSpPr>
            <a:xfrm>
              <a:off x="15240" y="7178325"/>
              <a:ext cx="450470" cy="450470"/>
              <a:chOff x="0" y="0"/>
              <a:chExt cx="812800" cy="812800"/>
            </a:xfrm>
          </p:grpSpPr>
          <p:sp>
            <p:nvSpPr>
              <p:cNvPr id="113" name="Google Shape;113;p1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5271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114;p10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15" name="Google Shape;115;p10"/>
            <p:cNvGrpSpPr/>
            <p:nvPr/>
          </p:nvGrpSpPr>
          <p:grpSpPr>
            <a:xfrm>
              <a:off x="1941616" y="0"/>
              <a:ext cx="450470" cy="450470"/>
              <a:chOff x="0" y="0"/>
              <a:chExt cx="812800" cy="812800"/>
            </a:xfrm>
          </p:grpSpPr>
          <p:sp>
            <p:nvSpPr>
              <p:cNvPr id="116" name="Google Shape;116;p1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5271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117;p10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18" name="Google Shape;118;p10"/>
            <p:cNvGrpSpPr/>
            <p:nvPr/>
          </p:nvGrpSpPr>
          <p:grpSpPr>
            <a:xfrm>
              <a:off x="8641080" y="70702"/>
              <a:ext cx="450470" cy="450470"/>
              <a:chOff x="0" y="0"/>
              <a:chExt cx="812800" cy="812800"/>
            </a:xfrm>
          </p:grpSpPr>
          <p:sp>
            <p:nvSpPr>
              <p:cNvPr id="119" name="Google Shape;119;p1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5271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120;p10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21" name="Google Shape;121;p10"/>
            <p:cNvGrpSpPr/>
            <p:nvPr/>
          </p:nvGrpSpPr>
          <p:grpSpPr>
            <a:xfrm>
              <a:off x="45720" y="88912"/>
              <a:ext cx="450470" cy="450470"/>
              <a:chOff x="0" y="0"/>
              <a:chExt cx="812800" cy="812800"/>
            </a:xfrm>
          </p:grpSpPr>
          <p:sp>
            <p:nvSpPr>
              <p:cNvPr id="122" name="Google Shape;122;p1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5271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123;p10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9E3AB667-59A8-2C7C-1D71-5FA91EF84E0D}"/>
              </a:ext>
            </a:extLst>
          </p:cNvPr>
          <p:cNvSpPr/>
          <p:nvPr/>
        </p:nvSpPr>
        <p:spPr>
          <a:xfrm>
            <a:off x="7176998" y="1329307"/>
            <a:ext cx="3555957" cy="15210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1000" dirty="0">
                <a:latin typeface="Bahnschrift Condensed" panose="020B0502040204020203" pitchFamily="34" charset="0"/>
              </a:rPr>
              <a:t>Skříně</a:t>
            </a:r>
          </a:p>
        </p:txBody>
      </p:sp>
      <p:pic>
        <p:nvPicPr>
          <p:cNvPr id="4" name="Picture 12" descr="Komponenty | Chladiče, ventilátory | Ventilátory | SUNTECH Computer -  prodej počítačů, elektroniky a spotřebního materiálu">
            <a:extLst>
              <a:ext uri="{FF2B5EF4-FFF2-40B4-BE49-F238E27FC236}">
                <a16:creationId xmlns:a16="http://schemas.microsoft.com/office/drawing/2014/main" id="{22106374-E144-33BA-4952-EE49D72C5E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79247" y="-7295425"/>
            <a:ext cx="3085635" cy="3147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0" descr="MSI MAG META 5 5E – Herní bomba s minimalistickou tváří | Herní počítač |  MSI">
            <a:extLst>
              <a:ext uri="{FF2B5EF4-FFF2-40B4-BE49-F238E27FC236}">
                <a16:creationId xmlns:a16="http://schemas.microsoft.com/office/drawing/2014/main" id="{8216CAC4-7E2C-BF67-0FBD-77050BBBFE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8464" y="-7643064"/>
            <a:ext cx="5019254" cy="4015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Thermaltake Smart RGB 600W, Napájecí zdroj pro PC | AB-COM.cz">
            <a:extLst>
              <a:ext uri="{FF2B5EF4-FFF2-40B4-BE49-F238E27FC236}">
                <a16:creationId xmlns:a16="http://schemas.microsoft.com/office/drawing/2014/main" id="{17A1F293-CA35-85E5-3E22-222E936D6B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1270" y="-7704399"/>
            <a:ext cx="3695665" cy="3712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B76EBCB-9C2F-0126-E4D3-1F4FE07F9FA3}"/>
              </a:ext>
            </a:extLst>
          </p:cNvPr>
          <p:cNvSpPr txBox="1"/>
          <p:nvPr/>
        </p:nvSpPr>
        <p:spPr>
          <a:xfrm>
            <a:off x="7116401" y="2756896"/>
            <a:ext cx="367715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6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Ubuntu"/>
              </a:rPr>
              <a:t>Konstrukce</a:t>
            </a:r>
            <a:endParaRPr lang="cs-CZ" sz="6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Google Shape;130;p10">
            <a:extLst>
              <a:ext uri="{FF2B5EF4-FFF2-40B4-BE49-F238E27FC236}">
                <a16:creationId xmlns:a16="http://schemas.microsoft.com/office/drawing/2014/main" id="{114BC3C0-BCD8-68D9-CD49-284A3901392E}"/>
              </a:ext>
            </a:extLst>
          </p:cNvPr>
          <p:cNvSpPr txBox="1"/>
          <p:nvPr/>
        </p:nvSpPr>
        <p:spPr>
          <a:xfrm>
            <a:off x="-5993018" y="3383357"/>
            <a:ext cx="5141301" cy="16004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571500" lvl="2" indent="-571500">
              <a:lnSpc>
                <a:spcPct val="130000"/>
              </a:lnSpc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cs-CZ" sz="4000" dirty="0">
                <a:solidFill>
                  <a:schemeClr val="bg1"/>
                </a:solidFill>
                <a:latin typeface="Ubuntu"/>
                <a:sym typeface="Ubuntu"/>
              </a:rPr>
              <a:t>Rozlišujeme:</a:t>
            </a:r>
          </a:p>
          <a:p>
            <a:pPr marL="457200" marR="0" lvl="0" indent="-4572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sz="4000" dirty="0">
              <a:solidFill>
                <a:schemeClr val="bg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6C00866-00DC-BAF4-1347-400AA41693F4}"/>
              </a:ext>
            </a:extLst>
          </p:cNvPr>
          <p:cNvSpPr txBox="1"/>
          <p:nvPr/>
        </p:nvSpPr>
        <p:spPr>
          <a:xfrm>
            <a:off x="-4702414" y="5122305"/>
            <a:ext cx="341175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chemeClr val="bg1"/>
              </a:buClr>
            </a:pPr>
            <a:r>
              <a:rPr lang="cs-CZ" sz="4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Ubuntu"/>
              </a:rPr>
              <a:t>Typ skříně</a:t>
            </a:r>
            <a:endParaRPr lang="cs-CZ" sz="4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FFC637E-DF80-C7F2-68CD-3CFF289E8A41}"/>
              </a:ext>
            </a:extLst>
          </p:cNvPr>
          <p:cNvSpPr txBox="1"/>
          <p:nvPr/>
        </p:nvSpPr>
        <p:spPr>
          <a:xfrm>
            <a:off x="1912047" y="4299598"/>
            <a:ext cx="8645826" cy="39552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0" indent="-4572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cs-CZ" sz="4400" b="1" i="0" u="none" strike="noStrike" cap="none" dirty="0">
                <a:solidFill>
                  <a:srgbClr val="FFFFFF"/>
                </a:solidFill>
                <a:latin typeface="Calibri" panose="020F0502020204030204" pitchFamily="34" charset="0"/>
                <a:ea typeface="Ubuntu"/>
                <a:cs typeface="Calibri" panose="020F0502020204030204" pitchFamily="34" charset="0"/>
                <a:sym typeface="Ubuntu"/>
              </a:rPr>
              <a:t>AT</a:t>
            </a:r>
          </a:p>
          <a:p>
            <a:pPr marL="457200" marR="0" lvl="0" indent="-4572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cs-CZ" sz="3600" dirty="0">
                <a:solidFill>
                  <a:srgbClr val="FFFFFF"/>
                </a:solidFill>
                <a:latin typeface="Calibri" panose="020F0502020204030204" pitchFamily="34" charset="0"/>
                <a:ea typeface="Ubuntu"/>
                <a:cs typeface="Calibri" panose="020F0502020204030204" pitchFamily="34" charset="0"/>
                <a:sym typeface="Ubuntu"/>
              </a:rPr>
              <a:t>Již zastaralé (před rokem 2000)</a:t>
            </a:r>
          </a:p>
          <a:p>
            <a:pPr marL="457200" marR="0" lvl="0" indent="-4572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cs-CZ" sz="4400" b="1" dirty="0">
                <a:solidFill>
                  <a:srgbClr val="FFFFFF"/>
                </a:solidFill>
                <a:latin typeface="Calibri" panose="020F0502020204030204" pitchFamily="34" charset="0"/>
                <a:ea typeface="Ubuntu"/>
                <a:cs typeface="Calibri" panose="020F0502020204030204" pitchFamily="34" charset="0"/>
                <a:sym typeface="Ubuntu"/>
              </a:rPr>
              <a:t>ATX</a:t>
            </a:r>
          </a:p>
          <a:p>
            <a:pPr marL="457200" marR="0" lvl="0" indent="-4572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cs-CZ" sz="3600" dirty="0">
                <a:solidFill>
                  <a:srgbClr val="FFFFFF"/>
                </a:solidFill>
                <a:latin typeface="Calibri" panose="020F0502020204030204" pitchFamily="34" charset="0"/>
                <a:ea typeface="Ubuntu"/>
                <a:cs typeface="Calibri" panose="020F0502020204030204" pitchFamily="34" charset="0"/>
                <a:sym typeface="Ubuntu"/>
              </a:rPr>
              <a:t>Nejprodávanější</a:t>
            </a:r>
          </a:p>
          <a:p>
            <a:pPr marL="457200" marR="0" lvl="0" indent="-4572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cs-CZ" sz="3600" dirty="0">
                <a:solidFill>
                  <a:srgbClr val="FFFFFF"/>
                </a:solidFill>
                <a:latin typeface="Calibri" panose="020F0502020204030204" pitchFamily="34" charset="0"/>
                <a:ea typeface="Ubuntu"/>
                <a:cs typeface="Calibri" panose="020F0502020204030204" pitchFamily="34" charset="0"/>
                <a:sym typeface="Ubuntu"/>
              </a:rPr>
              <a:t>Softwarové zapnutí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5F3503E-7872-0AD7-C949-EEE64C3A8032}"/>
              </a:ext>
            </a:extLst>
          </p:cNvPr>
          <p:cNvSpPr txBox="1"/>
          <p:nvPr/>
        </p:nvSpPr>
        <p:spPr>
          <a:xfrm>
            <a:off x="20047918" y="4299598"/>
            <a:ext cx="8645826" cy="46624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0" indent="-4572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cs-CZ" sz="4400" b="1" i="0" u="none" strike="noStrike" cap="none" dirty="0">
                <a:solidFill>
                  <a:srgbClr val="FFFFFF"/>
                </a:solidFill>
                <a:latin typeface="Calibri" panose="020F0502020204030204" pitchFamily="34" charset="0"/>
                <a:ea typeface="Ubuntu"/>
                <a:cs typeface="Calibri" panose="020F0502020204030204" pitchFamily="34" charset="0"/>
                <a:sym typeface="Ubuntu"/>
              </a:rPr>
              <a:t>Bigtower</a:t>
            </a:r>
          </a:p>
          <a:p>
            <a:pPr marL="457200" marR="0" lvl="0" indent="-4572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cs-CZ" sz="3600" dirty="0">
                <a:solidFill>
                  <a:srgbClr val="FFFFFF"/>
                </a:solidFill>
                <a:latin typeface="Calibri" panose="020F0502020204030204" pitchFamily="34" charset="0"/>
                <a:ea typeface="Ubuntu"/>
                <a:cs typeface="Calibri" panose="020F0502020204030204" pitchFamily="34" charset="0"/>
                <a:sym typeface="Ubuntu"/>
              </a:rPr>
              <a:t>Velké sestavy, Servery</a:t>
            </a:r>
          </a:p>
          <a:p>
            <a:pPr marL="457200" marR="0" lvl="0" indent="-4572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cs-CZ" sz="3600" b="1" dirty="0">
                <a:solidFill>
                  <a:srgbClr val="FFFFFF"/>
                </a:solidFill>
                <a:latin typeface="Calibri" panose="020F0502020204030204" pitchFamily="34" charset="0"/>
                <a:ea typeface="Ubuntu"/>
                <a:cs typeface="Calibri" panose="020F0502020204030204" pitchFamily="34" charset="0"/>
                <a:sym typeface="Ubuntu"/>
              </a:rPr>
              <a:t>Výhody – </a:t>
            </a:r>
            <a:r>
              <a:rPr lang="cs-CZ" sz="3600" dirty="0">
                <a:solidFill>
                  <a:srgbClr val="FFFFFF"/>
                </a:solidFill>
                <a:latin typeface="Calibri" panose="020F0502020204030204" pitchFamily="34" charset="0"/>
                <a:ea typeface="Ubuntu"/>
                <a:cs typeface="Calibri" panose="020F0502020204030204" pitchFamily="34" charset="0"/>
                <a:sym typeface="Ubuntu"/>
              </a:rPr>
              <a:t>Velmi velká rozšířitelnost, komponenty daleko od sebe</a:t>
            </a:r>
            <a:endParaRPr lang="cs-CZ" sz="3600" b="1" dirty="0">
              <a:solidFill>
                <a:srgbClr val="FFFFFF"/>
              </a:solidFill>
              <a:latin typeface="Calibri" panose="020F0502020204030204" pitchFamily="34" charset="0"/>
              <a:ea typeface="Ubuntu"/>
              <a:cs typeface="Calibri" panose="020F0502020204030204" pitchFamily="34" charset="0"/>
              <a:sym typeface="Ubuntu"/>
            </a:endParaRPr>
          </a:p>
          <a:p>
            <a:pPr marL="457200" marR="0" lvl="0" indent="-4572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cs-CZ" sz="3600" b="1" dirty="0">
                <a:solidFill>
                  <a:srgbClr val="FFFFFF"/>
                </a:solidFill>
                <a:latin typeface="Calibri" panose="020F0502020204030204" pitchFamily="34" charset="0"/>
                <a:ea typeface="Ubuntu"/>
                <a:cs typeface="Calibri" panose="020F0502020204030204" pitchFamily="34" charset="0"/>
                <a:sym typeface="Ubuntu"/>
              </a:rPr>
              <a:t>Nevýhody – </a:t>
            </a:r>
            <a:r>
              <a:rPr lang="cs-CZ" sz="3600" dirty="0">
                <a:solidFill>
                  <a:srgbClr val="FFFFFF"/>
                </a:solidFill>
                <a:latin typeface="Calibri" panose="020F0502020204030204" pitchFamily="34" charset="0"/>
                <a:ea typeface="Ubuntu"/>
                <a:cs typeface="Calibri" panose="020F0502020204030204" pitchFamily="34" charset="0"/>
                <a:sym typeface="Ubuntu"/>
              </a:rPr>
              <a:t>Velice omezený prostor, cena</a:t>
            </a:r>
          </a:p>
          <a:p>
            <a:pPr marL="457200" marR="0" lvl="0" indent="-4572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endParaRPr lang="cs-CZ" sz="4400" b="1" dirty="0">
              <a:solidFill>
                <a:srgbClr val="FFFFFF"/>
              </a:solidFill>
              <a:latin typeface="Calibri" panose="020F0502020204030204" pitchFamily="34" charset="0"/>
              <a:ea typeface="Ubuntu"/>
              <a:cs typeface="Calibri" panose="020F0502020204030204" pitchFamily="34" charset="0"/>
              <a:sym typeface="Ubuntu"/>
            </a:endParaRPr>
          </a:p>
        </p:txBody>
      </p:sp>
      <p:pic>
        <p:nvPicPr>
          <p:cNvPr id="16" name="Picture 2">
            <a:extLst>
              <a:ext uri="{FF2B5EF4-FFF2-40B4-BE49-F238E27FC236}">
                <a16:creationId xmlns:a16="http://schemas.microsoft.com/office/drawing/2014/main" id="{B476A4C3-5352-04D4-6D18-9522213D8B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61376" y="2498328"/>
            <a:ext cx="5091844" cy="5728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0" name="Picture 2">
            <a:extLst>
              <a:ext uri="{FF2B5EF4-FFF2-40B4-BE49-F238E27FC236}">
                <a16:creationId xmlns:a16="http://schemas.microsoft.com/office/drawing/2014/main" id="{BFF98055-E6F9-328E-888F-58C21C3183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7364" y="3330890"/>
            <a:ext cx="7144595" cy="5361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B2313D30-4451-8BD8-328C-485AB9663AF7}"/>
              </a:ext>
            </a:extLst>
          </p:cNvPr>
          <p:cNvSpPr txBox="1"/>
          <p:nvPr/>
        </p:nvSpPr>
        <p:spPr>
          <a:xfrm>
            <a:off x="1846222" y="15141770"/>
            <a:ext cx="8645826" cy="46754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0" indent="-4572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cs-CZ" sz="4400" b="1" dirty="0">
                <a:solidFill>
                  <a:srgbClr val="FFFFFF"/>
                </a:solidFill>
                <a:latin typeface="Calibri" panose="020F0502020204030204" pitchFamily="34" charset="0"/>
                <a:ea typeface="Ubuntu"/>
                <a:cs typeface="Calibri" panose="020F0502020204030204" pitchFamily="34" charset="0"/>
                <a:sym typeface="Ubuntu"/>
              </a:rPr>
              <a:t>B</a:t>
            </a:r>
            <a:r>
              <a:rPr lang="cs-CZ" sz="4400" b="1" i="0" u="none" strike="noStrike" cap="none" dirty="0">
                <a:solidFill>
                  <a:srgbClr val="FFFFFF"/>
                </a:solidFill>
                <a:latin typeface="Calibri" panose="020F0502020204030204" pitchFamily="34" charset="0"/>
                <a:ea typeface="Ubuntu"/>
                <a:cs typeface="Calibri" panose="020F0502020204030204" pitchFamily="34" charset="0"/>
                <a:sym typeface="Ubuntu"/>
              </a:rPr>
              <a:t>TX</a:t>
            </a:r>
          </a:p>
          <a:p>
            <a:pPr marL="457200" marR="0" lvl="0" indent="-4572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cs-CZ" sz="3600" i="0" u="none" strike="noStrike" cap="none" dirty="0">
                <a:solidFill>
                  <a:srgbClr val="FFFFFF"/>
                </a:solidFill>
                <a:latin typeface="Calibri" panose="020F0502020204030204" pitchFamily="34" charset="0"/>
                <a:ea typeface="Ubuntu"/>
                <a:cs typeface="Calibri" panose="020F0502020204030204" pitchFamily="34" charset="0"/>
                <a:sym typeface="Ubuntu"/>
              </a:rPr>
              <a:t>Lepší chlazení</a:t>
            </a:r>
          </a:p>
          <a:p>
            <a:pPr marL="457200" marR="0" lvl="0" indent="-4572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cs-CZ" sz="3600" i="0" u="none" strike="noStrike" cap="none" dirty="0">
                <a:solidFill>
                  <a:srgbClr val="FFFFFF"/>
                </a:solidFill>
                <a:latin typeface="Calibri" panose="020F0502020204030204" pitchFamily="34" charset="0"/>
                <a:ea typeface="Ubuntu"/>
                <a:cs typeface="Calibri" panose="020F0502020204030204" pitchFamily="34" charset="0"/>
                <a:sym typeface="Ubuntu"/>
              </a:rPr>
              <a:t>Velmi málo </a:t>
            </a:r>
            <a:r>
              <a:rPr lang="cs-CZ" sz="3600" dirty="0">
                <a:solidFill>
                  <a:srgbClr val="FFFFFF"/>
                </a:solidFill>
                <a:latin typeface="Calibri" panose="020F0502020204030204" pitchFamily="34" charset="0"/>
                <a:ea typeface="Ubuntu"/>
                <a:cs typeface="Calibri" panose="020F0502020204030204" pitchFamily="34" charset="0"/>
                <a:sym typeface="Ubuntu"/>
              </a:rPr>
              <a:t>skříní</a:t>
            </a:r>
            <a:endParaRPr lang="cs-CZ" sz="3600" i="0" u="none" strike="noStrike" cap="none" dirty="0">
              <a:solidFill>
                <a:srgbClr val="FFFFFF"/>
              </a:solidFill>
              <a:latin typeface="Calibri" panose="020F0502020204030204" pitchFamily="34" charset="0"/>
              <a:ea typeface="Ubuntu"/>
              <a:cs typeface="Calibri" panose="020F0502020204030204" pitchFamily="34" charset="0"/>
              <a:sym typeface="Ubuntu"/>
            </a:endParaRPr>
          </a:p>
          <a:p>
            <a:pPr marL="457200" marR="0" lvl="0" indent="-4572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cs-CZ" sz="4400" b="1" dirty="0">
                <a:solidFill>
                  <a:srgbClr val="FFFFFF"/>
                </a:solidFill>
                <a:latin typeface="Calibri" panose="020F0502020204030204" pitchFamily="34" charset="0"/>
                <a:ea typeface="Ubuntu"/>
                <a:cs typeface="Calibri" panose="020F0502020204030204" pitchFamily="34" charset="0"/>
                <a:sym typeface="Ubuntu"/>
              </a:rPr>
              <a:t>ITX</a:t>
            </a:r>
          </a:p>
          <a:p>
            <a:pPr marL="457200" marR="0" lvl="0" indent="-4572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cs-CZ" sz="3600" dirty="0">
                <a:solidFill>
                  <a:srgbClr val="FFFFFF"/>
                </a:solidFill>
                <a:latin typeface="Calibri" panose="020F0502020204030204" pitchFamily="34" charset="0"/>
                <a:ea typeface="Ubuntu"/>
                <a:cs typeface="Calibri" panose="020F0502020204030204" pitchFamily="34" charset="0"/>
                <a:sym typeface="Ubuntu"/>
              </a:rPr>
              <a:t>Velmi malé rozměry</a:t>
            </a:r>
          </a:p>
          <a:p>
            <a:pPr marL="457200" marR="0" lvl="0" indent="-4572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cs-CZ" sz="3600" dirty="0">
                <a:solidFill>
                  <a:srgbClr val="FFFFFF"/>
                </a:solidFill>
                <a:latin typeface="Calibri" panose="020F0502020204030204" pitchFamily="34" charset="0"/>
                <a:ea typeface="Ubuntu"/>
                <a:cs typeface="Calibri" panose="020F0502020204030204" pitchFamily="34" charset="0"/>
                <a:sym typeface="Ubuntu"/>
              </a:rPr>
              <a:t>Úkol – Nízká spotřeba, menší hluk</a:t>
            </a:r>
          </a:p>
        </p:txBody>
      </p:sp>
      <p:pic>
        <p:nvPicPr>
          <p:cNvPr id="17412" name="Picture 4">
            <a:extLst>
              <a:ext uri="{FF2B5EF4-FFF2-40B4-BE49-F238E27FC236}">
                <a16:creationId xmlns:a16="http://schemas.microsoft.com/office/drawing/2014/main" id="{0BF96036-342F-49E8-FBC8-86A11984AE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1723" y="14710521"/>
            <a:ext cx="5095875" cy="4667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04348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0"/>
          <p:cNvSpPr/>
          <p:nvPr/>
        </p:nvSpPr>
        <p:spPr>
          <a:xfrm>
            <a:off x="0" y="-41768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t="-75855" b="-75855"/>
            </a:stretch>
          </a:blipFill>
          <a:ln>
            <a:noFill/>
          </a:ln>
        </p:spPr>
        <p:txBody>
          <a:bodyPr/>
          <a:lstStyle/>
          <a:p>
            <a:endParaRPr lang="cs-CZ"/>
          </a:p>
        </p:txBody>
      </p:sp>
      <p:grpSp>
        <p:nvGrpSpPr>
          <p:cNvPr id="88" name="Google Shape;88;p10"/>
          <p:cNvGrpSpPr/>
          <p:nvPr/>
        </p:nvGrpSpPr>
        <p:grpSpPr>
          <a:xfrm>
            <a:off x="390010" y="383599"/>
            <a:ext cx="6818662" cy="7015545"/>
            <a:chOff x="0" y="0"/>
            <a:chExt cx="9091550" cy="9354060"/>
          </a:xfrm>
        </p:grpSpPr>
        <p:cxnSp>
          <p:nvCxnSpPr>
            <p:cNvPr id="89" name="Google Shape;89;p10"/>
            <p:cNvCxnSpPr/>
            <p:nvPr/>
          </p:nvCxnSpPr>
          <p:spPr>
            <a:xfrm>
              <a:off x="245555" y="450470"/>
              <a:ext cx="0" cy="8656320"/>
            </a:xfrm>
            <a:prstGeom prst="straightConnector1">
              <a:avLst/>
            </a:prstGeom>
            <a:noFill/>
            <a:ln w="50800" cap="flat" cmpd="sng">
              <a:solidFill>
                <a:srgbClr val="5271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grpSp>
          <p:nvGrpSpPr>
            <p:cNvPr id="90" name="Google Shape;90;p10"/>
            <p:cNvGrpSpPr/>
            <p:nvPr/>
          </p:nvGrpSpPr>
          <p:grpSpPr>
            <a:xfrm>
              <a:off x="0" y="8903590"/>
              <a:ext cx="450470" cy="450470"/>
              <a:chOff x="0" y="0"/>
              <a:chExt cx="812800" cy="812800"/>
            </a:xfrm>
          </p:grpSpPr>
          <p:sp>
            <p:nvSpPr>
              <p:cNvPr id="91" name="Google Shape;91;p1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5271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92;p10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cxnSp>
          <p:nvCxnSpPr>
            <p:cNvPr id="93" name="Google Shape;93;p10"/>
            <p:cNvCxnSpPr/>
            <p:nvPr/>
          </p:nvCxnSpPr>
          <p:spPr>
            <a:xfrm rot="10800000">
              <a:off x="209995" y="270537"/>
              <a:ext cx="8656320" cy="0"/>
            </a:xfrm>
            <a:prstGeom prst="straightConnector1">
              <a:avLst/>
            </a:prstGeom>
            <a:noFill/>
            <a:ln w="50800" cap="flat" cmpd="sng">
              <a:solidFill>
                <a:srgbClr val="5271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grpSp>
          <p:nvGrpSpPr>
            <p:cNvPr id="94" name="Google Shape;94;p10"/>
            <p:cNvGrpSpPr/>
            <p:nvPr/>
          </p:nvGrpSpPr>
          <p:grpSpPr>
            <a:xfrm>
              <a:off x="15240" y="7178325"/>
              <a:ext cx="450470" cy="450470"/>
              <a:chOff x="0" y="0"/>
              <a:chExt cx="812800" cy="812800"/>
            </a:xfrm>
          </p:grpSpPr>
          <p:sp>
            <p:nvSpPr>
              <p:cNvPr id="95" name="Google Shape;95;p1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5271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96;p10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97" name="Google Shape;97;p10"/>
            <p:cNvGrpSpPr/>
            <p:nvPr/>
          </p:nvGrpSpPr>
          <p:grpSpPr>
            <a:xfrm>
              <a:off x="1941616" y="0"/>
              <a:ext cx="450470" cy="450470"/>
              <a:chOff x="0" y="0"/>
              <a:chExt cx="812800" cy="812800"/>
            </a:xfrm>
          </p:grpSpPr>
          <p:sp>
            <p:nvSpPr>
              <p:cNvPr id="98" name="Google Shape;98;p1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5271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99;p10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0" name="Google Shape;100;p10"/>
            <p:cNvGrpSpPr/>
            <p:nvPr/>
          </p:nvGrpSpPr>
          <p:grpSpPr>
            <a:xfrm>
              <a:off x="8641080" y="70702"/>
              <a:ext cx="450470" cy="450470"/>
              <a:chOff x="0" y="0"/>
              <a:chExt cx="812800" cy="812800"/>
            </a:xfrm>
          </p:grpSpPr>
          <p:sp>
            <p:nvSpPr>
              <p:cNvPr id="101" name="Google Shape;101;p1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5271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102;p10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3" name="Google Shape;103;p10"/>
            <p:cNvGrpSpPr/>
            <p:nvPr/>
          </p:nvGrpSpPr>
          <p:grpSpPr>
            <a:xfrm>
              <a:off x="45720" y="88912"/>
              <a:ext cx="450470" cy="450470"/>
              <a:chOff x="0" y="0"/>
              <a:chExt cx="812800" cy="812800"/>
            </a:xfrm>
          </p:grpSpPr>
          <p:sp>
            <p:nvSpPr>
              <p:cNvPr id="104" name="Google Shape;104;p1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5271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105;p10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106" name="Google Shape;106;p10"/>
          <p:cNvGrpSpPr/>
          <p:nvPr/>
        </p:nvGrpSpPr>
        <p:grpSpPr>
          <a:xfrm rot="10800000">
            <a:off x="11105689" y="2926874"/>
            <a:ext cx="6818662" cy="7015545"/>
            <a:chOff x="0" y="0"/>
            <a:chExt cx="9091550" cy="9354060"/>
          </a:xfrm>
        </p:grpSpPr>
        <p:cxnSp>
          <p:nvCxnSpPr>
            <p:cNvPr id="107" name="Google Shape;107;p10"/>
            <p:cNvCxnSpPr/>
            <p:nvPr/>
          </p:nvCxnSpPr>
          <p:spPr>
            <a:xfrm>
              <a:off x="245555" y="450470"/>
              <a:ext cx="0" cy="8656320"/>
            </a:xfrm>
            <a:prstGeom prst="straightConnector1">
              <a:avLst/>
            </a:prstGeom>
            <a:noFill/>
            <a:ln w="50800" cap="flat" cmpd="sng">
              <a:solidFill>
                <a:srgbClr val="5271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grpSp>
          <p:nvGrpSpPr>
            <p:cNvPr id="108" name="Google Shape;108;p10"/>
            <p:cNvGrpSpPr/>
            <p:nvPr/>
          </p:nvGrpSpPr>
          <p:grpSpPr>
            <a:xfrm>
              <a:off x="0" y="8903590"/>
              <a:ext cx="450470" cy="450470"/>
              <a:chOff x="0" y="0"/>
              <a:chExt cx="812800" cy="812800"/>
            </a:xfrm>
          </p:grpSpPr>
          <p:sp>
            <p:nvSpPr>
              <p:cNvPr id="109" name="Google Shape;109;p1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5271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110;p10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cxnSp>
          <p:nvCxnSpPr>
            <p:cNvPr id="111" name="Google Shape;111;p10"/>
            <p:cNvCxnSpPr/>
            <p:nvPr/>
          </p:nvCxnSpPr>
          <p:spPr>
            <a:xfrm rot="10800000">
              <a:off x="209995" y="270537"/>
              <a:ext cx="8656320" cy="0"/>
            </a:xfrm>
            <a:prstGeom prst="straightConnector1">
              <a:avLst/>
            </a:prstGeom>
            <a:noFill/>
            <a:ln w="50800" cap="flat" cmpd="sng">
              <a:solidFill>
                <a:srgbClr val="5271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grpSp>
          <p:nvGrpSpPr>
            <p:cNvPr id="112" name="Google Shape;112;p10"/>
            <p:cNvGrpSpPr/>
            <p:nvPr/>
          </p:nvGrpSpPr>
          <p:grpSpPr>
            <a:xfrm>
              <a:off x="15240" y="7178325"/>
              <a:ext cx="450470" cy="450470"/>
              <a:chOff x="0" y="0"/>
              <a:chExt cx="812800" cy="812800"/>
            </a:xfrm>
          </p:grpSpPr>
          <p:sp>
            <p:nvSpPr>
              <p:cNvPr id="113" name="Google Shape;113;p1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5271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114;p10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15" name="Google Shape;115;p10"/>
            <p:cNvGrpSpPr/>
            <p:nvPr/>
          </p:nvGrpSpPr>
          <p:grpSpPr>
            <a:xfrm>
              <a:off x="1941616" y="0"/>
              <a:ext cx="450470" cy="450470"/>
              <a:chOff x="0" y="0"/>
              <a:chExt cx="812800" cy="812800"/>
            </a:xfrm>
          </p:grpSpPr>
          <p:sp>
            <p:nvSpPr>
              <p:cNvPr id="116" name="Google Shape;116;p1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5271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117;p10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18" name="Google Shape;118;p10"/>
            <p:cNvGrpSpPr/>
            <p:nvPr/>
          </p:nvGrpSpPr>
          <p:grpSpPr>
            <a:xfrm>
              <a:off x="8641080" y="70702"/>
              <a:ext cx="450470" cy="450470"/>
              <a:chOff x="0" y="0"/>
              <a:chExt cx="812800" cy="812800"/>
            </a:xfrm>
          </p:grpSpPr>
          <p:sp>
            <p:nvSpPr>
              <p:cNvPr id="119" name="Google Shape;119;p1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5271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120;p10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21" name="Google Shape;121;p10"/>
            <p:cNvGrpSpPr/>
            <p:nvPr/>
          </p:nvGrpSpPr>
          <p:grpSpPr>
            <a:xfrm>
              <a:off x="45720" y="88912"/>
              <a:ext cx="450470" cy="450470"/>
              <a:chOff x="0" y="0"/>
              <a:chExt cx="812800" cy="812800"/>
            </a:xfrm>
          </p:grpSpPr>
          <p:sp>
            <p:nvSpPr>
              <p:cNvPr id="122" name="Google Shape;122;p1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5271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123;p10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9E3AB667-59A8-2C7C-1D71-5FA91EF84E0D}"/>
              </a:ext>
            </a:extLst>
          </p:cNvPr>
          <p:cNvSpPr/>
          <p:nvPr/>
        </p:nvSpPr>
        <p:spPr>
          <a:xfrm>
            <a:off x="7176998" y="1329307"/>
            <a:ext cx="3555957" cy="15210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1000" dirty="0">
                <a:latin typeface="Bahnschrift Condensed" panose="020B0502040204020203" pitchFamily="34" charset="0"/>
              </a:rPr>
              <a:t>Skříně</a:t>
            </a:r>
          </a:p>
        </p:txBody>
      </p:sp>
      <p:pic>
        <p:nvPicPr>
          <p:cNvPr id="4" name="Picture 12" descr="Komponenty | Chladiče, ventilátory | Ventilátory | SUNTECH Computer -  prodej počítačů, elektroniky a spotřebního materiálu">
            <a:extLst>
              <a:ext uri="{FF2B5EF4-FFF2-40B4-BE49-F238E27FC236}">
                <a16:creationId xmlns:a16="http://schemas.microsoft.com/office/drawing/2014/main" id="{22106374-E144-33BA-4952-EE49D72C5E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79247" y="-7295425"/>
            <a:ext cx="3085635" cy="3147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0" descr="MSI MAG META 5 5E – Herní bomba s minimalistickou tváří | Herní počítač |  MSI">
            <a:extLst>
              <a:ext uri="{FF2B5EF4-FFF2-40B4-BE49-F238E27FC236}">
                <a16:creationId xmlns:a16="http://schemas.microsoft.com/office/drawing/2014/main" id="{8216CAC4-7E2C-BF67-0FBD-77050BBBFE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8464" y="-7643064"/>
            <a:ext cx="5019254" cy="4015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Thermaltake Smart RGB 600W, Napájecí zdroj pro PC | AB-COM.cz">
            <a:extLst>
              <a:ext uri="{FF2B5EF4-FFF2-40B4-BE49-F238E27FC236}">
                <a16:creationId xmlns:a16="http://schemas.microsoft.com/office/drawing/2014/main" id="{17A1F293-CA35-85E5-3E22-222E936D6B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1270" y="-7704399"/>
            <a:ext cx="3695665" cy="3712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B76EBCB-9C2F-0126-E4D3-1F4FE07F9FA3}"/>
              </a:ext>
            </a:extLst>
          </p:cNvPr>
          <p:cNvSpPr txBox="1"/>
          <p:nvPr/>
        </p:nvSpPr>
        <p:spPr>
          <a:xfrm>
            <a:off x="7116401" y="2756896"/>
            <a:ext cx="367715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6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Ubuntu"/>
              </a:rPr>
              <a:t>Konstrukce</a:t>
            </a:r>
            <a:endParaRPr lang="cs-CZ" sz="6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Google Shape;130;p10">
            <a:extLst>
              <a:ext uri="{FF2B5EF4-FFF2-40B4-BE49-F238E27FC236}">
                <a16:creationId xmlns:a16="http://schemas.microsoft.com/office/drawing/2014/main" id="{114BC3C0-BCD8-68D9-CD49-284A3901392E}"/>
              </a:ext>
            </a:extLst>
          </p:cNvPr>
          <p:cNvSpPr txBox="1"/>
          <p:nvPr/>
        </p:nvSpPr>
        <p:spPr>
          <a:xfrm>
            <a:off x="-5993018" y="3383357"/>
            <a:ext cx="5141301" cy="16004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571500" lvl="2" indent="-571500">
              <a:lnSpc>
                <a:spcPct val="130000"/>
              </a:lnSpc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cs-CZ" sz="4000" dirty="0">
                <a:solidFill>
                  <a:schemeClr val="bg1"/>
                </a:solidFill>
                <a:latin typeface="Ubuntu"/>
                <a:sym typeface="Ubuntu"/>
              </a:rPr>
              <a:t>Rozlišujeme:</a:t>
            </a:r>
          </a:p>
          <a:p>
            <a:pPr marL="457200" marR="0" lvl="0" indent="-4572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sz="4000" dirty="0">
              <a:solidFill>
                <a:schemeClr val="bg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6C00866-00DC-BAF4-1347-400AA41693F4}"/>
              </a:ext>
            </a:extLst>
          </p:cNvPr>
          <p:cNvSpPr txBox="1"/>
          <p:nvPr/>
        </p:nvSpPr>
        <p:spPr>
          <a:xfrm>
            <a:off x="-4702414" y="5122305"/>
            <a:ext cx="341175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chemeClr val="bg1"/>
              </a:buClr>
            </a:pPr>
            <a:r>
              <a:rPr lang="cs-CZ" sz="4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Ubuntu"/>
              </a:rPr>
              <a:t>Typ skříně</a:t>
            </a:r>
            <a:endParaRPr lang="cs-CZ" sz="4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FFC637E-DF80-C7F2-68CD-3CFF289E8A41}"/>
              </a:ext>
            </a:extLst>
          </p:cNvPr>
          <p:cNvSpPr txBox="1"/>
          <p:nvPr/>
        </p:nvSpPr>
        <p:spPr>
          <a:xfrm>
            <a:off x="1912047" y="4299598"/>
            <a:ext cx="8645826" cy="46754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0" indent="-4572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cs-CZ" sz="4400" b="1" dirty="0">
                <a:solidFill>
                  <a:srgbClr val="FFFFFF"/>
                </a:solidFill>
                <a:latin typeface="Calibri" panose="020F0502020204030204" pitchFamily="34" charset="0"/>
                <a:ea typeface="Ubuntu"/>
                <a:cs typeface="Calibri" panose="020F0502020204030204" pitchFamily="34" charset="0"/>
                <a:sym typeface="Ubuntu"/>
              </a:rPr>
              <a:t>B</a:t>
            </a:r>
            <a:r>
              <a:rPr lang="cs-CZ" sz="4400" b="1" i="0" u="none" strike="noStrike" cap="none" dirty="0">
                <a:solidFill>
                  <a:srgbClr val="FFFFFF"/>
                </a:solidFill>
                <a:latin typeface="Calibri" panose="020F0502020204030204" pitchFamily="34" charset="0"/>
                <a:ea typeface="Ubuntu"/>
                <a:cs typeface="Calibri" panose="020F0502020204030204" pitchFamily="34" charset="0"/>
                <a:sym typeface="Ubuntu"/>
              </a:rPr>
              <a:t>TX</a:t>
            </a:r>
          </a:p>
          <a:p>
            <a:pPr marL="457200" marR="0" lvl="0" indent="-4572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cs-CZ" sz="3600" i="0" u="none" strike="noStrike" cap="none" dirty="0">
                <a:solidFill>
                  <a:srgbClr val="FFFFFF"/>
                </a:solidFill>
                <a:latin typeface="Calibri" panose="020F0502020204030204" pitchFamily="34" charset="0"/>
                <a:ea typeface="Ubuntu"/>
                <a:cs typeface="Calibri" panose="020F0502020204030204" pitchFamily="34" charset="0"/>
                <a:sym typeface="Ubuntu"/>
              </a:rPr>
              <a:t>Lepší chlazení</a:t>
            </a:r>
          </a:p>
          <a:p>
            <a:pPr marL="457200" marR="0" lvl="0" indent="-4572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cs-CZ" sz="3600" i="0" u="none" strike="noStrike" cap="none" dirty="0">
                <a:solidFill>
                  <a:srgbClr val="FFFFFF"/>
                </a:solidFill>
                <a:latin typeface="Calibri" panose="020F0502020204030204" pitchFamily="34" charset="0"/>
                <a:ea typeface="Ubuntu"/>
                <a:cs typeface="Calibri" panose="020F0502020204030204" pitchFamily="34" charset="0"/>
                <a:sym typeface="Ubuntu"/>
              </a:rPr>
              <a:t>Velmi málo </a:t>
            </a:r>
            <a:r>
              <a:rPr lang="cs-CZ" sz="3600" dirty="0">
                <a:solidFill>
                  <a:srgbClr val="FFFFFF"/>
                </a:solidFill>
                <a:latin typeface="Calibri" panose="020F0502020204030204" pitchFamily="34" charset="0"/>
                <a:ea typeface="Ubuntu"/>
                <a:cs typeface="Calibri" panose="020F0502020204030204" pitchFamily="34" charset="0"/>
                <a:sym typeface="Ubuntu"/>
              </a:rPr>
              <a:t>skříní</a:t>
            </a:r>
            <a:endParaRPr lang="cs-CZ" sz="3600" i="0" u="none" strike="noStrike" cap="none" dirty="0">
              <a:solidFill>
                <a:srgbClr val="FFFFFF"/>
              </a:solidFill>
              <a:latin typeface="Calibri" panose="020F0502020204030204" pitchFamily="34" charset="0"/>
              <a:ea typeface="Ubuntu"/>
              <a:cs typeface="Calibri" panose="020F0502020204030204" pitchFamily="34" charset="0"/>
              <a:sym typeface="Ubuntu"/>
            </a:endParaRPr>
          </a:p>
          <a:p>
            <a:pPr marL="457200" marR="0" lvl="0" indent="-4572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cs-CZ" sz="4400" b="1" dirty="0">
                <a:solidFill>
                  <a:srgbClr val="FFFFFF"/>
                </a:solidFill>
                <a:latin typeface="Calibri" panose="020F0502020204030204" pitchFamily="34" charset="0"/>
                <a:ea typeface="Ubuntu"/>
                <a:cs typeface="Calibri" panose="020F0502020204030204" pitchFamily="34" charset="0"/>
                <a:sym typeface="Ubuntu"/>
              </a:rPr>
              <a:t>ITX</a:t>
            </a:r>
          </a:p>
          <a:p>
            <a:pPr marL="457200" marR="0" lvl="0" indent="-4572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cs-CZ" sz="3600" dirty="0">
                <a:solidFill>
                  <a:srgbClr val="FFFFFF"/>
                </a:solidFill>
                <a:latin typeface="Calibri" panose="020F0502020204030204" pitchFamily="34" charset="0"/>
                <a:ea typeface="Ubuntu"/>
                <a:cs typeface="Calibri" panose="020F0502020204030204" pitchFamily="34" charset="0"/>
                <a:sym typeface="Ubuntu"/>
              </a:rPr>
              <a:t>Velmi malé rozměry</a:t>
            </a:r>
          </a:p>
          <a:p>
            <a:pPr marL="457200" marR="0" lvl="0" indent="-4572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cs-CZ" sz="3600" dirty="0">
                <a:solidFill>
                  <a:srgbClr val="FFFFFF"/>
                </a:solidFill>
                <a:latin typeface="Calibri" panose="020F0502020204030204" pitchFamily="34" charset="0"/>
                <a:ea typeface="Ubuntu"/>
                <a:cs typeface="Calibri" panose="020F0502020204030204" pitchFamily="34" charset="0"/>
                <a:sym typeface="Ubuntu"/>
              </a:rPr>
              <a:t>Úkol – Nízká spotřeba, menší hluk</a:t>
            </a:r>
          </a:p>
        </p:txBody>
      </p:sp>
      <p:pic>
        <p:nvPicPr>
          <p:cNvPr id="17410" name="Picture 2">
            <a:extLst>
              <a:ext uri="{FF2B5EF4-FFF2-40B4-BE49-F238E27FC236}">
                <a16:creationId xmlns:a16="http://schemas.microsoft.com/office/drawing/2014/main" id="{BFF98055-E6F9-328E-888F-58C21C3183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79013" y="4024822"/>
            <a:ext cx="6219825" cy="4667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7C9C5B0-770B-527A-EEA8-70D2D0872E4D}"/>
              </a:ext>
            </a:extLst>
          </p:cNvPr>
          <p:cNvSpPr txBox="1"/>
          <p:nvPr/>
        </p:nvSpPr>
        <p:spPr>
          <a:xfrm>
            <a:off x="19415550" y="4299598"/>
            <a:ext cx="8645826" cy="39552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0" indent="-4572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cs-CZ" sz="4400" b="1" i="0" u="none" strike="noStrike" cap="none" dirty="0">
                <a:solidFill>
                  <a:srgbClr val="FFFFFF"/>
                </a:solidFill>
                <a:latin typeface="Calibri" panose="020F0502020204030204" pitchFamily="34" charset="0"/>
                <a:ea typeface="Ubuntu"/>
                <a:cs typeface="Calibri" panose="020F0502020204030204" pitchFamily="34" charset="0"/>
                <a:sym typeface="Ubuntu"/>
              </a:rPr>
              <a:t>AT</a:t>
            </a:r>
          </a:p>
          <a:p>
            <a:pPr marL="457200" marR="0" lvl="0" indent="-4572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cs-CZ" sz="3600" dirty="0">
                <a:solidFill>
                  <a:srgbClr val="FFFFFF"/>
                </a:solidFill>
                <a:latin typeface="Calibri" panose="020F0502020204030204" pitchFamily="34" charset="0"/>
                <a:ea typeface="Ubuntu"/>
                <a:cs typeface="Calibri" panose="020F0502020204030204" pitchFamily="34" charset="0"/>
                <a:sym typeface="Ubuntu"/>
              </a:rPr>
              <a:t>Již zastaralé (před rokem 2000)</a:t>
            </a:r>
          </a:p>
          <a:p>
            <a:pPr marL="457200" marR="0" lvl="0" indent="-4572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cs-CZ" sz="4400" b="1" dirty="0">
                <a:solidFill>
                  <a:srgbClr val="FFFFFF"/>
                </a:solidFill>
                <a:latin typeface="Calibri" panose="020F0502020204030204" pitchFamily="34" charset="0"/>
                <a:ea typeface="Ubuntu"/>
                <a:cs typeface="Calibri" panose="020F0502020204030204" pitchFamily="34" charset="0"/>
                <a:sym typeface="Ubuntu"/>
              </a:rPr>
              <a:t>ATX</a:t>
            </a:r>
          </a:p>
          <a:p>
            <a:pPr marL="457200" marR="0" lvl="0" indent="-4572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cs-CZ" sz="3600" dirty="0">
                <a:solidFill>
                  <a:srgbClr val="FFFFFF"/>
                </a:solidFill>
                <a:latin typeface="Calibri" panose="020F0502020204030204" pitchFamily="34" charset="0"/>
                <a:ea typeface="Ubuntu"/>
                <a:cs typeface="Calibri" panose="020F0502020204030204" pitchFamily="34" charset="0"/>
                <a:sym typeface="Ubuntu"/>
              </a:rPr>
              <a:t>Nejprodávanější</a:t>
            </a:r>
          </a:p>
          <a:p>
            <a:pPr marL="457200" marR="0" lvl="0" indent="-4572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cs-CZ" sz="3600" dirty="0">
                <a:solidFill>
                  <a:srgbClr val="FFFFFF"/>
                </a:solidFill>
                <a:latin typeface="Calibri" panose="020F0502020204030204" pitchFamily="34" charset="0"/>
                <a:ea typeface="Ubuntu"/>
                <a:cs typeface="Calibri" panose="020F0502020204030204" pitchFamily="34" charset="0"/>
                <a:sym typeface="Ubuntu"/>
              </a:rPr>
              <a:t>Softwarové zapnutí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F92A3EF-1E90-2339-AC49-07268C44DB0D}"/>
              </a:ext>
            </a:extLst>
          </p:cNvPr>
          <p:cNvSpPr txBox="1"/>
          <p:nvPr/>
        </p:nvSpPr>
        <p:spPr>
          <a:xfrm>
            <a:off x="1846222" y="15569472"/>
            <a:ext cx="8645826" cy="23548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0" indent="-4572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cs-CZ" sz="4400" b="1" dirty="0">
                <a:solidFill>
                  <a:srgbClr val="FFFFFF"/>
                </a:solidFill>
                <a:latin typeface="Calibri" panose="020F0502020204030204" pitchFamily="34" charset="0"/>
                <a:ea typeface="Ubuntu"/>
                <a:cs typeface="Calibri" panose="020F0502020204030204" pitchFamily="34" charset="0"/>
                <a:sym typeface="Ubuntu"/>
              </a:rPr>
              <a:t>Serverové skříně</a:t>
            </a:r>
            <a:endParaRPr lang="cs-CZ" sz="4400" b="1" i="0" u="none" strike="noStrike" cap="none" dirty="0">
              <a:solidFill>
                <a:srgbClr val="FFFFFF"/>
              </a:solidFill>
              <a:latin typeface="Calibri" panose="020F0502020204030204" pitchFamily="34" charset="0"/>
              <a:ea typeface="Ubuntu"/>
              <a:cs typeface="Calibri" panose="020F0502020204030204" pitchFamily="34" charset="0"/>
              <a:sym typeface="Ubuntu"/>
            </a:endParaRPr>
          </a:p>
          <a:p>
            <a:pPr marL="457200" marR="0" lvl="0" indent="-4572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cs-CZ" sz="3600" dirty="0">
                <a:solidFill>
                  <a:srgbClr val="FFFFFF"/>
                </a:solidFill>
                <a:latin typeface="Calibri" panose="020F0502020204030204" pitchFamily="34" charset="0"/>
                <a:ea typeface="Ubuntu"/>
                <a:cs typeface="Calibri" panose="020F0502020204030204" pitchFamily="34" charset="0"/>
                <a:sym typeface="Ubuntu"/>
              </a:rPr>
              <a:t>Kvalitní chlazení</a:t>
            </a:r>
          </a:p>
          <a:p>
            <a:pPr marL="457200" marR="0" lvl="0" indent="-4572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cs-CZ" sz="3600" dirty="0">
                <a:solidFill>
                  <a:srgbClr val="FFFFFF"/>
                </a:solidFill>
                <a:latin typeface="Calibri" panose="020F0502020204030204" pitchFamily="34" charset="0"/>
                <a:ea typeface="Ubuntu"/>
                <a:cs typeface="Calibri" panose="020F0502020204030204" pitchFamily="34" charset="0"/>
                <a:sym typeface="Ubuntu"/>
              </a:rPr>
              <a:t>Vysoká spolehlivost (chod 24/7)</a:t>
            </a:r>
          </a:p>
        </p:txBody>
      </p:sp>
      <p:pic>
        <p:nvPicPr>
          <p:cNvPr id="18434" name="Picture 2">
            <a:extLst>
              <a:ext uri="{FF2B5EF4-FFF2-40B4-BE49-F238E27FC236}">
                <a16:creationId xmlns:a16="http://schemas.microsoft.com/office/drawing/2014/main" id="{57F57664-B5E1-4458-56E0-4B30FBA480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6905" y="3753019"/>
            <a:ext cx="5095875" cy="4667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7DAFC90-57A9-38CD-F683-FA87C633F27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594952" y="15599115"/>
            <a:ext cx="7143750" cy="2295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1701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0"/>
          <p:cNvSpPr/>
          <p:nvPr/>
        </p:nvSpPr>
        <p:spPr>
          <a:xfrm>
            <a:off x="0" y="-41768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t="-75855" b="-75855"/>
            </a:stretch>
          </a:blipFill>
          <a:ln>
            <a:noFill/>
          </a:ln>
        </p:spPr>
        <p:txBody>
          <a:bodyPr/>
          <a:lstStyle/>
          <a:p>
            <a:endParaRPr lang="cs-CZ"/>
          </a:p>
        </p:txBody>
      </p:sp>
      <p:grpSp>
        <p:nvGrpSpPr>
          <p:cNvPr id="88" name="Google Shape;88;p10"/>
          <p:cNvGrpSpPr/>
          <p:nvPr/>
        </p:nvGrpSpPr>
        <p:grpSpPr>
          <a:xfrm>
            <a:off x="390010" y="383599"/>
            <a:ext cx="6818662" cy="7015545"/>
            <a:chOff x="0" y="0"/>
            <a:chExt cx="9091550" cy="9354060"/>
          </a:xfrm>
        </p:grpSpPr>
        <p:cxnSp>
          <p:nvCxnSpPr>
            <p:cNvPr id="89" name="Google Shape;89;p10"/>
            <p:cNvCxnSpPr/>
            <p:nvPr/>
          </p:nvCxnSpPr>
          <p:spPr>
            <a:xfrm>
              <a:off x="245555" y="450470"/>
              <a:ext cx="0" cy="8656320"/>
            </a:xfrm>
            <a:prstGeom prst="straightConnector1">
              <a:avLst/>
            </a:prstGeom>
            <a:noFill/>
            <a:ln w="50800" cap="flat" cmpd="sng">
              <a:solidFill>
                <a:srgbClr val="5271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grpSp>
          <p:nvGrpSpPr>
            <p:cNvPr id="90" name="Google Shape;90;p10"/>
            <p:cNvGrpSpPr/>
            <p:nvPr/>
          </p:nvGrpSpPr>
          <p:grpSpPr>
            <a:xfrm>
              <a:off x="0" y="8903590"/>
              <a:ext cx="450470" cy="450470"/>
              <a:chOff x="0" y="0"/>
              <a:chExt cx="812800" cy="812800"/>
            </a:xfrm>
          </p:grpSpPr>
          <p:sp>
            <p:nvSpPr>
              <p:cNvPr id="91" name="Google Shape;91;p1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5271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92;p10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cxnSp>
          <p:nvCxnSpPr>
            <p:cNvPr id="93" name="Google Shape;93;p10"/>
            <p:cNvCxnSpPr/>
            <p:nvPr/>
          </p:nvCxnSpPr>
          <p:spPr>
            <a:xfrm rot="10800000">
              <a:off x="209995" y="270537"/>
              <a:ext cx="8656320" cy="0"/>
            </a:xfrm>
            <a:prstGeom prst="straightConnector1">
              <a:avLst/>
            </a:prstGeom>
            <a:noFill/>
            <a:ln w="50800" cap="flat" cmpd="sng">
              <a:solidFill>
                <a:srgbClr val="5271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grpSp>
          <p:nvGrpSpPr>
            <p:cNvPr id="94" name="Google Shape;94;p10"/>
            <p:cNvGrpSpPr/>
            <p:nvPr/>
          </p:nvGrpSpPr>
          <p:grpSpPr>
            <a:xfrm>
              <a:off x="15240" y="7178325"/>
              <a:ext cx="450470" cy="450470"/>
              <a:chOff x="0" y="0"/>
              <a:chExt cx="812800" cy="812800"/>
            </a:xfrm>
          </p:grpSpPr>
          <p:sp>
            <p:nvSpPr>
              <p:cNvPr id="95" name="Google Shape;95;p1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5271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96;p10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97" name="Google Shape;97;p10"/>
            <p:cNvGrpSpPr/>
            <p:nvPr/>
          </p:nvGrpSpPr>
          <p:grpSpPr>
            <a:xfrm>
              <a:off x="1941616" y="0"/>
              <a:ext cx="450470" cy="450470"/>
              <a:chOff x="0" y="0"/>
              <a:chExt cx="812800" cy="812800"/>
            </a:xfrm>
          </p:grpSpPr>
          <p:sp>
            <p:nvSpPr>
              <p:cNvPr id="98" name="Google Shape;98;p1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5271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99;p10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0" name="Google Shape;100;p10"/>
            <p:cNvGrpSpPr/>
            <p:nvPr/>
          </p:nvGrpSpPr>
          <p:grpSpPr>
            <a:xfrm>
              <a:off x="8641080" y="70702"/>
              <a:ext cx="450470" cy="450470"/>
              <a:chOff x="0" y="0"/>
              <a:chExt cx="812800" cy="812800"/>
            </a:xfrm>
          </p:grpSpPr>
          <p:sp>
            <p:nvSpPr>
              <p:cNvPr id="101" name="Google Shape;101;p1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5271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102;p10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3" name="Google Shape;103;p10"/>
            <p:cNvGrpSpPr/>
            <p:nvPr/>
          </p:nvGrpSpPr>
          <p:grpSpPr>
            <a:xfrm>
              <a:off x="45720" y="88912"/>
              <a:ext cx="450470" cy="450470"/>
              <a:chOff x="0" y="0"/>
              <a:chExt cx="812800" cy="812800"/>
            </a:xfrm>
          </p:grpSpPr>
          <p:sp>
            <p:nvSpPr>
              <p:cNvPr id="104" name="Google Shape;104;p1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5271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105;p10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106" name="Google Shape;106;p10"/>
          <p:cNvGrpSpPr/>
          <p:nvPr/>
        </p:nvGrpSpPr>
        <p:grpSpPr>
          <a:xfrm rot="10800000">
            <a:off x="11105689" y="2926874"/>
            <a:ext cx="6818662" cy="7015545"/>
            <a:chOff x="0" y="0"/>
            <a:chExt cx="9091550" cy="9354060"/>
          </a:xfrm>
        </p:grpSpPr>
        <p:cxnSp>
          <p:nvCxnSpPr>
            <p:cNvPr id="107" name="Google Shape;107;p10"/>
            <p:cNvCxnSpPr/>
            <p:nvPr/>
          </p:nvCxnSpPr>
          <p:spPr>
            <a:xfrm>
              <a:off x="245555" y="450470"/>
              <a:ext cx="0" cy="8656320"/>
            </a:xfrm>
            <a:prstGeom prst="straightConnector1">
              <a:avLst/>
            </a:prstGeom>
            <a:noFill/>
            <a:ln w="50800" cap="flat" cmpd="sng">
              <a:solidFill>
                <a:srgbClr val="5271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grpSp>
          <p:nvGrpSpPr>
            <p:cNvPr id="108" name="Google Shape;108;p10"/>
            <p:cNvGrpSpPr/>
            <p:nvPr/>
          </p:nvGrpSpPr>
          <p:grpSpPr>
            <a:xfrm>
              <a:off x="0" y="8903590"/>
              <a:ext cx="450470" cy="450470"/>
              <a:chOff x="0" y="0"/>
              <a:chExt cx="812800" cy="812800"/>
            </a:xfrm>
          </p:grpSpPr>
          <p:sp>
            <p:nvSpPr>
              <p:cNvPr id="109" name="Google Shape;109;p1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5271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110;p10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cxnSp>
          <p:nvCxnSpPr>
            <p:cNvPr id="111" name="Google Shape;111;p10"/>
            <p:cNvCxnSpPr/>
            <p:nvPr/>
          </p:nvCxnSpPr>
          <p:spPr>
            <a:xfrm rot="10800000">
              <a:off x="209995" y="270537"/>
              <a:ext cx="8656320" cy="0"/>
            </a:xfrm>
            <a:prstGeom prst="straightConnector1">
              <a:avLst/>
            </a:prstGeom>
            <a:noFill/>
            <a:ln w="50800" cap="flat" cmpd="sng">
              <a:solidFill>
                <a:srgbClr val="5271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grpSp>
          <p:nvGrpSpPr>
            <p:cNvPr id="112" name="Google Shape;112;p10"/>
            <p:cNvGrpSpPr/>
            <p:nvPr/>
          </p:nvGrpSpPr>
          <p:grpSpPr>
            <a:xfrm>
              <a:off x="15240" y="7178325"/>
              <a:ext cx="450470" cy="450470"/>
              <a:chOff x="0" y="0"/>
              <a:chExt cx="812800" cy="812800"/>
            </a:xfrm>
          </p:grpSpPr>
          <p:sp>
            <p:nvSpPr>
              <p:cNvPr id="113" name="Google Shape;113;p1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5271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114;p10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15" name="Google Shape;115;p10"/>
            <p:cNvGrpSpPr/>
            <p:nvPr/>
          </p:nvGrpSpPr>
          <p:grpSpPr>
            <a:xfrm>
              <a:off x="1941616" y="0"/>
              <a:ext cx="450470" cy="450470"/>
              <a:chOff x="0" y="0"/>
              <a:chExt cx="812800" cy="812800"/>
            </a:xfrm>
          </p:grpSpPr>
          <p:sp>
            <p:nvSpPr>
              <p:cNvPr id="116" name="Google Shape;116;p1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5271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117;p10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18" name="Google Shape;118;p10"/>
            <p:cNvGrpSpPr/>
            <p:nvPr/>
          </p:nvGrpSpPr>
          <p:grpSpPr>
            <a:xfrm>
              <a:off x="8641080" y="70702"/>
              <a:ext cx="450470" cy="450470"/>
              <a:chOff x="0" y="0"/>
              <a:chExt cx="812800" cy="812800"/>
            </a:xfrm>
          </p:grpSpPr>
          <p:sp>
            <p:nvSpPr>
              <p:cNvPr id="119" name="Google Shape;119;p1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5271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120;p10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21" name="Google Shape;121;p10"/>
            <p:cNvGrpSpPr/>
            <p:nvPr/>
          </p:nvGrpSpPr>
          <p:grpSpPr>
            <a:xfrm>
              <a:off x="45720" y="88912"/>
              <a:ext cx="450470" cy="450470"/>
              <a:chOff x="0" y="0"/>
              <a:chExt cx="812800" cy="812800"/>
            </a:xfrm>
          </p:grpSpPr>
          <p:sp>
            <p:nvSpPr>
              <p:cNvPr id="122" name="Google Shape;122;p1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5271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123;p10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9E3AB667-59A8-2C7C-1D71-5FA91EF84E0D}"/>
              </a:ext>
            </a:extLst>
          </p:cNvPr>
          <p:cNvSpPr/>
          <p:nvPr/>
        </p:nvSpPr>
        <p:spPr>
          <a:xfrm>
            <a:off x="7176998" y="1329307"/>
            <a:ext cx="3555957" cy="15210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1000" dirty="0">
                <a:latin typeface="Bahnschrift Condensed" panose="020B0502040204020203" pitchFamily="34" charset="0"/>
              </a:rPr>
              <a:t>Skříně</a:t>
            </a:r>
          </a:p>
        </p:txBody>
      </p:sp>
      <p:pic>
        <p:nvPicPr>
          <p:cNvPr id="4" name="Picture 12" descr="Komponenty | Chladiče, ventilátory | Ventilátory | SUNTECH Computer -  prodej počítačů, elektroniky a spotřebního materiálu">
            <a:extLst>
              <a:ext uri="{FF2B5EF4-FFF2-40B4-BE49-F238E27FC236}">
                <a16:creationId xmlns:a16="http://schemas.microsoft.com/office/drawing/2014/main" id="{22106374-E144-33BA-4952-EE49D72C5E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79247" y="-7295425"/>
            <a:ext cx="3085635" cy="3147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0" descr="MSI MAG META 5 5E – Herní bomba s minimalistickou tváří | Herní počítač |  MSI">
            <a:extLst>
              <a:ext uri="{FF2B5EF4-FFF2-40B4-BE49-F238E27FC236}">
                <a16:creationId xmlns:a16="http://schemas.microsoft.com/office/drawing/2014/main" id="{8216CAC4-7E2C-BF67-0FBD-77050BBBFE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8464" y="-7643064"/>
            <a:ext cx="5019254" cy="4015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Thermaltake Smart RGB 600W, Napájecí zdroj pro PC | AB-COM.cz">
            <a:extLst>
              <a:ext uri="{FF2B5EF4-FFF2-40B4-BE49-F238E27FC236}">
                <a16:creationId xmlns:a16="http://schemas.microsoft.com/office/drawing/2014/main" id="{17A1F293-CA35-85E5-3E22-222E936D6B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1270" y="-7704399"/>
            <a:ext cx="3695665" cy="3712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B76EBCB-9C2F-0126-E4D3-1F4FE07F9FA3}"/>
              </a:ext>
            </a:extLst>
          </p:cNvPr>
          <p:cNvSpPr txBox="1"/>
          <p:nvPr/>
        </p:nvSpPr>
        <p:spPr>
          <a:xfrm>
            <a:off x="7116401" y="2756896"/>
            <a:ext cx="367715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6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Ubuntu"/>
              </a:rPr>
              <a:t>Konstrukce</a:t>
            </a:r>
            <a:endParaRPr lang="cs-CZ" sz="6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Google Shape;130;p10">
            <a:extLst>
              <a:ext uri="{FF2B5EF4-FFF2-40B4-BE49-F238E27FC236}">
                <a16:creationId xmlns:a16="http://schemas.microsoft.com/office/drawing/2014/main" id="{114BC3C0-BCD8-68D9-CD49-284A3901392E}"/>
              </a:ext>
            </a:extLst>
          </p:cNvPr>
          <p:cNvSpPr txBox="1"/>
          <p:nvPr/>
        </p:nvSpPr>
        <p:spPr>
          <a:xfrm>
            <a:off x="-5993018" y="3383357"/>
            <a:ext cx="5141301" cy="16004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571500" lvl="2" indent="-571500">
              <a:lnSpc>
                <a:spcPct val="130000"/>
              </a:lnSpc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cs-CZ" sz="4000" dirty="0">
                <a:solidFill>
                  <a:schemeClr val="bg1"/>
                </a:solidFill>
                <a:latin typeface="Ubuntu"/>
                <a:sym typeface="Ubuntu"/>
              </a:rPr>
              <a:t>Rozlišujeme:</a:t>
            </a:r>
          </a:p>
          <a:p>
            <a:pPr marL="457200" marR="0" lvl="0" indent="-4572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sz="4000" dirty="0">
              <a:solidFill>
                <a:schemeClr val="bg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6C00866-00DC-BAF4-1347-400AA41693F4}"/>
              </a:ext>
            </a:extLst>
          </p:cNvPr>
          <p:cNvSpPr txBox="1"/>
          <p:nvPr/>
        </p:nvSpPr>
        <p:spPr>
          <a:xfrm>
            <a:off x="-4702414" y="5122305"/>
            <a:ext cx="341175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chemeClr val="bg1"/>
              </a:buClr>
            </a:pPr>
            <a:r>
              <a:rPr lang="cs-CZ" sz="4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Ubuntu"/>
              </a:rPr>
              <a:t>Typ skříně</a:t>
            </a:r>
            <a:endParaRPr lang="cs-CZ" sz="4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FFC637E-DF80-C7F2-68CD-3CFF289E8A41}"/>
              </a:ext>
            </a:extLst>
          </p:cNvPr>
          <p:cNvSpPr txBox="1"/>
          <p:nvPr/>
        </p:nvSpPr>
        <p:spPr>
          <a:xfrm>
            <a:off x="20536642" y="4299598"/>
            <a:ext cx="8645826" cy="46754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0" indent="-4572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cs-CZ" sz="4400" b="1" dirty="0">
                <a:solidFill>
                  <a:srgbClr val="FFFFFF"/>
                </a:solidFill>
                <a:latin typeface="Calibri" panose="020F0502020204030204" pitchFamily="34" charset="0"/>
                <a:ea typeface="Ubuntu"/>
                <a:cs typeface="Calibri" panose="020F0502020204030204" pitchFamily="34" charset="0"/>
                <a:sym typeface="Ubuntu"/>
              </a:rPr>
              <a:t>B</a:t>
            </a:r>
            <a:r>
              <a:rPr lang="cs-CZ" sz="4400" b="1" i="0" u="none" strike="noStrike" cap="none" dirty="0">
                <a:solidFill>
                  <a:srgbClr val="FFFFFF"/>
                </a:solidFill>
                <a:latin typeface="Calibri" panose="020F0502020204030204" pitchFamily="34" charset="0"/>
                <a:ea typeface="Ubuntu"/>
                <a:cs typeface="Calibri" panose="020F0502020204030204" pitchFamily="34" charset="0"/>
                <a:sym typeface="Ubuntu"/>
              </a:rPr>
              <a:t>TX</a:t>
            </a:r>
          </a:p>
          <a:p>
            <a:pPr marL="457200" marR="0" lvl="0" indent="-4572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cs-CZ" sz="3600" i="0" u="none" strike="noStrike" cap="none" dirty="0">
                <a:solidFill>
                  <a:srgbClr val="FFFFFF"/>
                </a:solidFill>
                <a:latin typeface="Calibri" panose="020F0502020204030204" pitchFamily="34" charset="0"/>
                <a:ea typeface="Ubuntu"/>
                <a:cs typeface="Calibri" panose="020F0502020204030204" pitchFamily="34" charset="0"/>
                <a:sym typeface="Ubuntu"/>
              </a:rPr>
              <a:t>Lepší chlazení</a:t>
            </a:r>
          </a:p>
          <a:p>
            <a:pPr marL="457200" marR="0" lvl="0" indent="-4572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cs-CZ" sz="3600" i="0" u="none" strike="noStrike" cap="none" dirty="0">
                <a:solidFill>
                  <a:srgbClr val="FFFFFF"/>
                </a:solidFill>
                <a:latin typeface="Calibri" panose="020F0502020204030204" pitchFamily="34" charset="0"/>
                <a:ea typeface="Ubuntu"/>
                <a:cs typeface="Calibri" panose="020F0502020204030204" pitchFamily="34" charset="0"/>
                <a:sym typeface="Ubuntu"/>
              </a:rPr>
              <a:t>Velmi málo </a:t>
            </a:r>
            <a:r>
              <a:rPr lang="cs-CZ" sz="3600" dirty="0">
                <a:solidFill>
                  <a:srgbClr val="FFFFFF"/>
                </a:solidFill>
                <a:latin typeface="Calibri" panose="020F0502020204030204" pitchFamily="34" charset="0"/>
                <a:ea typeface="Ubuntu"/>
                <a:cs typeface="Calibri" panose="020F0502020204030204" pitchFamily="34" charset="0"/>
                <a:sym typeface="Ubuntu"/>
              </a:rPr>
              <a:t>skříní</a:t>
            </a:r>
            <a:endParaRPr lang="cs-CZ" sz="3600" i="0" u="none" strike="noStrike" cap="none" dirty="0">
              <a:solidFill>
                <a:srgbClr val="FFFFFF"/>
              </a:solidFill>
              <a:latin typeface="Calibri" panose="020F0502020204030204" pitchFamily="34" charset="0"/>
              <a:ea typeface="Ubuntu"/>
              <a:cs typeface="Calibri" panose="020F0502020204030204" pitchFamily="34" charset="0"/>
              <a:sym typeface="Ubuntu"/>
            </a:endParaRPr>
          </a:p>
          <a:p>
            <a:pPr marL="457200" marR="0" lvl="0" indent="-4572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cs-CZ" sz="4400" b="1" dirty="0">
                <a:solidFill>
                  <a:srgbClr val="FFFFFF"/>
                </a:solidFill>
                <a:latin typeface="Calibri" panose="020F0502020204030204" pitchFamily="34" charset="0"/>
                <a:ea typeface="Ubuntu"/>
                <a:cs typeface="Calibri" panose="020F0502020204030204" pitchFamily="34" charset="0"/>
                <a:sym typeface="Ubuntu"/>
              </a:rPr>
              <a:t>ITX</a:t>
            </a:r>
          </a:p>
          <a:p>
            <a:pPr marL="457200" marR="0" lvl="0" indent="-4572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cs-CZ" sz="3600" dirty="0">
                <a:solidFill>
                  <a:srgbClr val="FFFFFF"/>
                </a:solidFill>
                <a:latin typeface="Calibri" panose="020F0502020204030204" pitchFamily="34" charset="0"/>
                <a:ea typeface="Ubuntu"/>
                <a:cs typeface="Calibri" panose="020F0502020204030204" pitchFamily="34" charset="0"/>
                <a:sym typeface="Ubuntu"/>
              </a:rPr>
              <a:t>Velmi malé rozměry</a:t>
            </a:r>
          </a:p>
          <a:p>
            <a:pPr marL="457200" marR="0" lvl="0" indent="-4572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cs-CZ" sz="3600" dirty="0">
                <a:solidFill>
                  <a:srgbClr val="FFFFFF"/>
                </a:solidFill>
                <a:latin typeface="Calibri" panose="020F0502020204030204" pitchFamily="34" charset="0"/>
                <a:ea typeface="Ubuntu"/>
                <a:cs typeface="Calibri" panose="020F0502020204030204" pitchFamily="34" charset="0"/>
                <a:sym typeface="Ubuntu"/>
              </a:rPr>
              <a:t>Úkol – Nízká spotřeba, menší hluk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F92A3EF-1E90-2339-AC49-07268C44DB0D}"/>
              </a:ext>
            </a:extLst>
          </p:cNvPr>
          <p:cNvSpPr txBox="1"/>
          <p:nvPr/>
        </p:nvSpPr>
        <p:spPr>
          <a:xfrm>
            <a:off x="1846222" y="4390509"/>
            <a:ext cx="8645826" cy="30750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0" indent="-4572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cs-CZ" sz="4400" b="1" dirty="0">
                <a:solidFill>
                  <a:srgbClr val="FFFFFF"/>
                </a:solidFill>
                <a:latin typeface="Calibri" panose="020F0502020204030204" pitchFamily="34" charset="0"/>
                <a:ea typeface="Ubuntu"/>
                <a:cs typeface="Calibri" panose="020F0502020204030204" pitchFamily="34" charset="0"/>
                <a:sym typeface="Ubuntu"/>
              </a:rPr>
              <a:t>Serverové skříně</a:t>
            </a:r>
            <a:endParaRPr lang="cs-CZ" sz="4400" b="1" i="0" u="none" strike="noStrike" cap="none" dirty="0">
              <a:solidFill>
                <a:srgbClr val="FFFFFF"/>
              </a:solidFill>
              <a:latin typeface="Calibri" panose="020F0502020204030204" pitchFamily="34" charset="0"/>
              <a:ea typeface="Ubuntu"/>
              <a:cs typeface="Calibri" panose="020F0502020204030204" pitchFamily="34" charset="0"/>
              <a:sym typeface="Ubuntu"/>
            </a:endParaRPr>
          </a:p>
          <a:p>
            <a:pPr marL="457200" marR="0" lvl="0" indent="-4572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cs-CZ" sz="3600" dirty="0">
                <a:solidFill>
                  <a:srgbClr val="FFFFFF"/>
                </a:solidFill>
                <a:latin typeface="Calibri" panose="020F0502020204030204" pitchFamily="34" charset="0"/>
                <a:ea typeface="Ubuntu"/>
                <a:cs typeface="Calibri" panose="020F0502020204030204" pitchFamily="34" charset="0"/>
                <a:sym typeface="Ubuntu"/>
              </a:rPr>
              <a:t>Velký počet disků</a:t>
            </a:r>
          </a:p>
          <a:p>
            <a:pPr marL="457200" marR="0" lvl="0" indent="-4572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cs-CZ" sz="3600" dirty="0">
                <a:solidFill>
                  <a:srgbClr val="FFFFFF"/>
                </a:solidFill>
                <a:latin typeface="Calibri" panose="020F0502020204030204" pitchFamily="34" charset="0"/>
                <a:ea typeface="Ubuntu"/>
                <a:cs typeface="Calibri" panose="020F0502020204030204" pitchFamily="34" charset="0"/>
                <a:sym typeface="Ubuntu"/>
              </a:rPr>
              <a:t>Kvalitní chlazení</a:t>
            </a:r>
          </a:p>
          <a:p>
            <a:pPr marL="457200" marR="0" lvl="0" indent="-4572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cs-CZ" sz="3600" dirty="0">
                <a:solidFill>
                  <a:srgbClr val="FFFFFF"/>
                </a:solidFill>
                <a:latin typeface="Calibri" panose="020F0502020204030204" pitchFamily="34" charset="0"/>
                <a:ea typeface="Ubuntu"/>
                <a:cs typeface="Calibri" panose="020F0502020204030204" pitchFamily="34" charset="0"/>
                <a:sym typeface="Ubuntu"/>
              </a:rPr>
              <a:t>Vysoká spolehlivost (chod 24/7) </a:t>
            </a:r>
          </a:p>
        </p:txBody>
      </p:sp>
      <p:pic>
        <p:nvPicPr>
          <p:cNvPr id="19458" name="Picture 2">
            <a:extLst>
              <a:ext uri="{FF2B5EF4-FFF2-40B4-BE49-F238E27FC236}">
                <a16:creationId xmlns:a16="http://schemas.microsoft.com/office/drawing/2014/main" id="{35FF387B-FB34-2658-6082-CC8F39D5B9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83172" y="4183576"/>
            <a:ext cx="5095875" cy="4667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9EB603B-39A2-ADC9-E68E-3CE71F0FF3F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29127" y="4713370"/>
            <a:ext cx="7143750" cy="2295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5860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9" name="Google Shape;329;p15"/>
          <p:cNvGrpSpPr/>
          <p:nvPr/>
        </p:nvGrpSpPr>
        <p:grpSpPr>
          <a:xfrm rot="10800000">
            <a:off x="11105689" y="2926874"/>
            <a:ext cx="6818662" cy="7015545"/>
            <a:chOff x="0" y="0"/>
            <a:chExt cx="9091550" cy="9354060"/>
          </a:xfrm>
        </p:grpSpPr>
        <p:cxnSp>
          <p:nvCxnSpPr>
            <p:cNvPr id="330" name="Google Shape;330;p15"/>
            <p:cNvCxnSpPr/>
            <p:nvPr/>
          </p:nvCxnSpPr>
          <p:spPr>
            <a:xfrm>
              <a:off x="245555" y="450470"/>
              <a:ext cx="0" cy="8656320"/>
            </a:xfrm>
            <a:prstGeom prst="straightConnector1">
              <a:avLst/>
            </a:prstGeom>
            <a:noFill/>
            <a:ln w="508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grpSp>
          <p:nvGrpSpPr>
            <p:cNvPr id="331" name="Google Shape;331;p15"/>
            <p:cNvGrpSpPr/>
            <p:nvPr/>
          </p:nvGrpSpPr>
          <p:grpSpPr>
            <a:xfrm>
              <a:off x="0" y="8903590"/>
              <a:ext cx="450470" cy="450470"/>
              <a:chOff x="0" y="0"/>
              <a:chExt cx="812800" cy="812800"/>
            </a:xfrm>
          </p:grpSpPr>
          <p:sp>
            <p:nvSpPr>
              <p:cNvPr id="332" name="Google Shape;332;p1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3" name="Google Shape;333;p15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cxnSp>
          <p:nvCxnSpPr>
            <p:cNvPr id="334" name="Google Shape;334;p15"/>
            <p:cNvCxnSpPr/>
            <p:nvPr/>
          </p:nvCxnSpPr>
          <p:spPr>
            <a:xfrm rot="10800000">
              <a:off x="209995" y="270537"/>
              <a:ext cx="8656320" cy="0"/>
            </a:xfrm>
            <a:prstGeom prst="straightConnector1">
              <a:avLst/>
            </a:prstGeom>
            <a:noFill/>
            <a:ln w="508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grpSp>
          <p:nvGrpSpPr>
            <p:cNvPr id="335" name="Google Shape;335;p15"/>
            <p:cNvGrpSpPr/>
            <p:nvPr/>
          </p:nvGrpSpPr>
          <p:grpSpPr>
            <a:xfrm>
              <a:off x="15240" y="7178325"/>
              <a:ext cx="450470" cy="450470"/>
              <a:chOff x="0" y="0"/>
              <a:chExt cx="812800" cy="812800"/>
            </a:xfrm>
          </p:grpSpPr>
          <p:sp>
            <p:nvSpPr>
              <p:cNvPr id="336" name="Google Shape;336;p1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7" name="Google Shape;337;p15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38" name="Google Shape;338;p15"/>
            <p:cNvGrpSpPr/>
            <p:nvPr/>
          </p:nvGrpSpPr>
          <p:grpSpPr>
            <a:xfrm>
              <a:off x="1941616" y="0"/>
              <a:ext cx="450470" cy="450470"/>
              <a:chOff x="0" y="0"/>
              <a:chExt cx="812800" cy="812800"/>
            </a:xfrm>
          </p:grpSpPr>
          <p:sp>
            <p:nvSpPr>
              <p:cNvPr id="339" name="Google Shape;339;p1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0" name="Google Shape;340;p15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41" name="Google Shape;341;p15"/>
            <p:cNvGrpSpPr/>
            <p:nvPr/>
          </p:nvGrpSpPr>
          <p:grpSpPr>
            <a:xfrm>
              <a:off x="8641080" y="70702"/>
              <a:ext cx="450470" cy="450470"/>
              <a:chOff x="0" y="0"/>
              <a:chExt cx="812800" cy="812800"/>
            </a:xfrm>
          </p:grpSpPr>
          <p:sp>
            <p:nvSpPr>
              <p:cNvPr id="342" name="Google Shape;342;p1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3" name="Google Shape;343;p15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44" name="Google Shape;344;p15"/>
            <p:cNvGrpSpPr/>
            <p:nvPr/>
          </p:nvGrpSpPr>
          <p:grpSpPr>
            <a:xfrm>
              <a:off x="45720" y="88912"/>
              <a:ext cx="450470" cy="450470"/>
              <a:chOff x="0" y="0"/>
              <a:chExt cx="812800" cy="812800"/>
            </a:xfrm>
          </p:grpSpPr>
          <p:sp>
            <p:nvSpPr>
              <p:cNvPr id="345" name="Google Shape;345;p1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6" name="Google Shape;346;p15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347" name="Google Shape;347;p15"/>
          <p:cNvGrpSpPr/>
          <p:nvPr/>
        </p:nvGrpSpPr>
        <p:grpSpPr>
          <a:xfrm>
            <a:off x="390010" y="383599"/>
            <a:ext cx="6818662" cy="7015545"/>
            <a:chOff x="0" y="0"/>
            <a:chExt cx="9091550" cy="9354060"/>
          </a:xfrm>
        </p:grpSpPr>
        <p:cxnSp>
          <p:nvCxnSpPr>
            <p:cNvPr id="348" name="Google Shape;348;p15"/>
            <p:cNvCxnSpPr/>
            <p:nvPr/>
          </p:nvCxnSpPr>
          <p:spPr>
            <a:xfrm>
              <a:off x="245555" y="450470"/>
              <a:ext cx="0" cy="8656320"/>
            </a:xfrm>
            <a:prstGeom prst="straightConnector1">
              <a:avLst/>
            </a:prstGeom>
            <a:noFill/>
            <a:ln w="508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grpSp>
          <p:nvGrpSpPr>
            <p:cNvPr id="349" name="Google Shape;349;p15"/>
            <p:cNvGrpSpPr/>
            <p:nvPr/>
          </p:nvGrpSpPr>
          <p:grpSpPr>
            <a:xfrm>
              <a:off x="0" y="8903590"/>
              <a:ext cx="450470" cy="450470"/>
              <a:chOff x="0" y="0"/>
              <a:chExt cx="812800" cy="812800"/>
            </a:xfrm>
          </p:grpSpPr>
          <p:sp>
            <p:nvSpPr>
              <p:cNvPr id="350" name="Google Shape;350;p1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1" name="Google Shape;351;p15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cxnSp>
          <p:nvCxnSpPr>
            <p:cNvPr id="352" name="Google Shape;352;p15"/>
            <p:cNvCxnSpPr/>
            <p:nvPr/>
          </p:nvCxnSpPr>
          <p:spPr>
            <a:xfrm rot="10800000">
              <a:off x="209995" y="270537"/>
              <a:ext cx="8656320" cy="0"/>
            </a:xfrm>
            <a:prstGeom prst="straightConnector1">
              <a:avLst/>
            </a:prstGeom>
            <a:noFill/>
            <a:ln w="508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grpSp>
          <p:nvGrpSpPr>
            <p:cNvPr id="353" name="Google Shape;353;p15"/>
            <p:cNvGrpSpPr/>
            <p:nvPr/>
          </p:nvGrpSpPr>
          <p:grpSpPr>
            <a:xfrm>
              <a:off x="15240" y="7178325"/>
              <a:ext cx="450470" cy="450470"/>
              <a:chOff x="0" y="0"/>
              <a:chExt cx="812800" cy="812800"/>
            </a:xfrm>
          </p:grpSpPr>
          <p:sp>
            <p:nvSpPr>
              <p:cNvPr id="354" name="Google Shape;354;p1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5" name="Google Shape;355;p15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56" name="Google Shape;356;p15"/>
            <p:cNvGrpSpPr/>
            <p:nvPr/>
          </p:nvGrpSpPr>
          <p:grpSpPr>
            <a:xfrm>
              <a:off x="1941616" y="0"/>
              <a:ext cx="450470" cy="450470"/>
              <a:chOff x="0" y="0"/>
              <a:chExt cx="812800" cy="812800"/>
            </a:xfrm>
          </p:grpSpPr>
          <p:sp>
            <p:nvSpPr>
              <p:cNvPr id="357" name="Google Shape;357;p1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8" name="Google Shape;358;p15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59" name="Google Shape;359;p15"/>
            <p:cNvGrpSpPr/>
            <p:nvPr/>
          </p:nvGrpSpPr>
          <p:grpSpPr>
            <a:xfrm>
              <a:off x="8641080" y="70702"/>
              <a:ext cx="450470" cy="450470"/>
              <a:chOff x="0" y="0"/>
              <a:chExt cx="812800" cy="812800"/>
            </a:xfrm>
          </p:grpSpPr>
          <p:sp>
            <p:nvSpPr>
              <p:cNvPr id="360" name="Google Shape;360;p1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1" name="Google Shape;361;p15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62" name="Google Shape;362;p15"/>
            <p:cNvGrpSpPr/>
            <p:nvPr/>
          </p:nvGrpSpPr>
          <p:grpSpPr>
            <a:xfrm>
              <a:off x="45720" y="88912"/>
              <a:ext cx="450470" cy="450470"/>
              <a:chOff x="0" y="0"/>
              <a:chExt cx="812800" cy="812800"/>
            </a:xfrm>
          </p:grpSpPr>
          <p:sp>
            <p:nvSpPr>
              <p:cNvPr id="363" name="Google Shape;363;p1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4" name="Google Shape;364;p15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6CB0FD08-AC58-AF4E-530D-F7E10E704F37}"/>
              </a:ext>
            </a:extLst>
          </p:cNvPr>
          <p:cNvSpPr/>
          <p:nvPr/>
        </p:nvSpPr>
        <p:spPr>
          <a:xfrm>
            <a:off x="7413810" y="3442006"/>
            <a:ext cx="3301870" cy="14123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1000" dirty="0">
              <a:latin typeface="Bahnschrift Condensed" panose="020B0502040204020203" pitchFamily="34" charset="0"/>
            </a:endParaRPr>
          </a:p>
        </p:txBody>
      </p:sp>
      <p:sp>
        <p:nvSpPr>
          <p:cNvPr id="375" name="Google Shape;375;p15"/>
          <p:cNvSpPr txBox="1"/>
          <p:nvPr/>
        </p:nvSpPr>
        <p:spPr>
          <a:xfrm>
            <a:off x="11433144" y="7357659"/>
            <a:ext cx="5241879" cy="5168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399" b="0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Typy chlazení</a:t>
            </a:r>
            <a:endParaRPr lang="en-US" sz="24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B962243-9921-DD0A-A1E2-934BBD0A9282}"/>
              </a:ext>
            </a:extLst>
          </p:cNvPr>
          <p:cNvSpPr>
            <a:spLocks/>
          </p:cNvSpPr>
          <p:nvPr/>
        </p:nvSpPr>
        <p:spPr>
          <a:xfrm>
            <a:off x="3740247" y="6731862"/>
            <a:ext cx="1610263" cy="52497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/>
            <a:r>
              <a:rPr lang="cs-CZ" sz="5000" dirty="0">
                <a:latin typeface="Bahnschrift Condensed" panose="020B0502040204020203" pitchFamily="34" charset="0"/>
              </a:rPr>
              <a:t>Zdroje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8BBC6B2-C9E9-A57F-CFC4-E365EF6BDA81}"/>
              </a:ext>
            </a:extLst>
          </p:cNvPr>
          <p:cNvSpPr/>
          <p:nvPr/>
        </p:nvSpPr>
        <p:spPr>
          <a:xfrm>
            <a:off x="8460071" y="7120575"/>
            <a:ext cx="2164245" cy="6887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6600" dirty="0">
                <a:latin typeface="Bahnschrift Condensed" panose="020B0502040204020203" pitchFamily="34" charset="0"/>
              </a:rPr>
              <a:t>Skříně</a:t>
            </a:r>
            <a:endParaRPr lang="cs-CZ" sz="5000" dirty="0">
              <a:latin typeface="Bahnschrift Condensed" panose="020B0502040204020203" pitchFamily="34" charset="0"/>
            </a:endParaRPr>
          </a:p>
        </p:txBody>
      </p:sp>
      <p:sp>
        <p:nvSpPr>
          <p:cNvPr id="7" name="Google Shape;372;p15">
            <a:extLst>
              <a:ext uri="{FF2B5EF4-FFF2-40B4-BE49-F238E27FC236}">
                <a16:creationId xmlns:a16="http://schemas.microsoft.com/office/drawing/2014/main" id="{977AF5C6-E439-CF83-72AD-6CB742A2A9D5}"/>
              </a:ext>
            </a:extLst>
          </p:cNvPr>
          <p:cNvSpPr txBox="1"/>
          <p:nvPr/>
        </p:nvSpPr>
        <p:spPr>
          <a:xfrm>
            <a:off x="2253316" y="7429938"/>
            <a:ext cx="4584124" cy="5168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 algn="ctr">
              <a:lnSpc>
                <a:spcPct val="140016"/>
              </a:lnSpc>
            </a:pPr>
            <a:r>
              <a:rPr lang="cs-CZ" sz="2399" dirty="0">
                <a:solidFill>
                  <a:srgbClr val="FFFFFF"/>
                </a:solidFill>
              </a:rPr>
              <a:t>Typy zdrojů a jejich dělení</a:t>
            </a:r>
            <a:endParaRPr lang="en-US" sz="24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9929C17-D73E-7E4B-BEF5-79AC991BC8F7}"/>
              </a:ext>
            </a:extLst>
          </p:cNvPr>
          <p:cNvSpPr/>
          <p:nvPr/>
        </p:nvSpPr>
        <p:spPr>
          <a:xfrm>
            <a:off x="13020189" y="6619136"/>
            <a:ext cx="2067787" cy="6806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5000" dirty="0">
                <a:latin typeface="Bahnschrift Condensed" panose="020B0502040204020203" pitchFamily="34" charset="0"/>
              </a:rPr>
              <a:t>Chlazení</a:t>
            </a:r>
          </a:p>
        </p:txBody>
      </p:sp>
      <p:pic>
        <p:nvPicPr>
          <p:cNvPr id="1028" name="Picture 4" descr="Thermaltake Smart RGB 600W, Napájecí zdroj pro PC | AB-COM.cz">
            <a:extLst>
              <a:ext uri="{FF2B5EF4-FFF2-40B4-BE49-F238E27FC236}">
                <a16:creationId xmlns:a16="http://schemas.microsoft.com/office/drawing/2014/main" id="{4515AE2B-3F98-C1AD-4AAB-AF23554803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7545" y="2878241"/>
            <a:ext cx="3695665" cy="3712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MSI MAG META 5 5E – Herní bomba s minimalistickou tváří | Herní počítač |  MSI">
            <a:extLst>
              <a:ext uri="{FF2B5EF4-FFF2-40B4-BE49-F238E27FC236}">
                <a16:creationId xmlns:a16="http://schemas.microsoft.com/office/drawing/2014/main" id="{737E29B8-8572-4B4C-A1C3-E24C444052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9241" y="1561153"/>
            <a:ext cx="6956253" cy="5565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Komponenty | Chladiče, ventilátory | Ventilátory | SUNTECH Computer -  prodej počítačů, elektroniky a spotřebního materiálu">
            <a:extLst>
              <a:ext uri="{FF2B5EF4-FFF2-40B4-BE49-F238E27FC236}">
                <a16:creationId xmlns:a16="http://schemas.microsoft.com/office/drawing/2014/main" id="{66365FD4-6596-1AFD-A9BA-D22CBC8553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11264" y="2913549"/>
            <a:ext cx="3085635" cy="3147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C2C42F7-05E4-DA9E-B280-0F239C244F09}"/>
              </a:ext>
            </a:extLst>
          </p:cNvPr>
          <p:cNvSpPr txBox="1"/>
          <p:nvPr/>
        </p:nvSpPr>
        <p:spPr>
          <a:xfrm>
            <a:off x="1846222" y="13167382"/>
            <a:ext cx="8645826" cy="30750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0" indent="-4572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cs-CZ" sz="4400" b="1" dirty="0">
                <a:solidFill>
                  <a:srgbClr val="FFFFFF"/>
                </a:solidFill>
                <a:latin typeface="Calibri" panose="020F0502020204030204" pitchFamily="34" charset="0"/>
                <a:ea typeface="Ubuntu"/>
                <a:cs typeface="Calibri" panose="020F0502020204030204" pitchFamily="34" charset="0"/>
                <a:sym typeface="Ubuntu"/>
              </a:rPr>
              <a:t>Serverové skříně</a:t>
            </a:r>
            <a:endParaRPr lang="cs-CZ" sz="4400" b="1" i="0" u="none" strike="noStrike" cap="none" dirty="0">
              <a:solidFill>
                <a:srgbClr val="FFFFFF"/>
              </a:solidFill>
              <a:latin typeface="Calibri" panose="020F0502020204030204" pitchFamily="34" charset="0"/>
              <a:ea typeface="Ubuntu"/>
              <a:cs typeface="Calibri" panose="020F0502020204030204" pitchFamily="34" charset="0"/>
              <a:sym typeface="Ubuntu"/>
            </a:endParaRPr>
          </a:p>
          <a:p>
            <a:pPr marL="457200" marR="0" lvl="0" indent="-4572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cs-CZ" sz="3600" dirty="0">
                <a:solidFill>
                  <a:srgbClr val="FFFFFF"/>
                </a:solidFill>
                <a:latin typeface="Calibri" panose="020F0502020204030204" pitchFamily="34" charset="0"/>
                <a:ea typeface="Ubuntu"/>
                <a:cs typeface="Calibri" panose="020F0502020204030204" pitchFamily="34" charset="0"/>
                <a:sym typeface="Ubuntu"/>
              </a:rPr>
              <a:t>Velký počet disků</a:t>
            </a:r>
          </a:p>
          <a:p>
            <a:pPr marL="457200" marR="0" lvl="0" indent="-4572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cs-CZ" sz="3600" dirty="0">
                <a:solidFill>
                  <a:srgbClr val="FFFFFF"/>
                </a:solidFill>
                <a:latin typeface="Calibri" panose="020F0502020204030204" pitchFamily="34" charset="0"/>
                <a:ea typeface="Ubuntu"/>
                <a:cs typeface="Calibri" panose="020F0502020204030204" pitchFamily="34" charset="0"/>
                <a:sym typeface="Ubuntu"/>
              </a:rPr>
              <a:t>Kvalitní chlazení</a:t>
            </a:r>
          </a:p>
          <a:p>
            <a:pPr marL="457200" marR="0" lvl="0" indent="-4572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cs-CZ" sz="3600" dirty="0">
                <a:solidFill>
                  <a:srgbClr val="FFFFFF"/>
                </a:solidFill>
                <a:latin typeface="Calibri" panose="020F0502020204030204" pitchFamily="34" charset="0"/>
                <a:ea typeface="Ubuntu"/>
                <a:cs typeface="Calibri" panose="020F0502020204030204" pitchFamily="34" charset="0"/>
                <a:sym typeface="Ubuntu"/>
              </a:rPr>
              <a:t>Vysoká spolehlivost (chod 24/7)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88993CF-7A7B-94AC-6D9E-EB0FC7FA3AC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29127" y="13490243"/>
            <a:ext cx="7143750" cy="229552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9DBC0AD-68B2-A375-9B5A-270BA95D5EF5}"/>
              </a:ext>
            </a:extLst>
          </p:cNvPr>
          <p:cNvSpPr txBox="1"/>
          <p:nvPr/>
        </p:nvSpPr>
        <p:spPr>
          <a:xfrm>
            <a:off x="-4702414" y="4377673"/>
            <a:ext cx="367715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4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Ubuntu"/>
              </a:rPr>
              <a:t>Konstrukce</a:t>
            </a:r>
            <a:endParaRPr lang="cs-CZ" sz="4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Google Shape;130;p10">
            <a:extLst>
              <a:ext uri="{FF2B5EF4-FFF2-40B4-BE49-F238E27FC236}">
                <a16:creationId xmlns:a16="http://schemas.microsoft.com/office/drawing/2014/main" id="{90930769-222F-C4D9-584F-152AE4F99D5D}"/>
              </a:ext>
            </a:extLst>
          </p:cNvPr>
          <p:cNvSpPr txBox="1"/>
          <p:nvPr/>
        </p:nvSpPr>
        <p:spPr>
          <a:xfrm>
            <a:off x="-5973159" y="3383357"/>
            <a:ext cx="5121442" cy="800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571500" lvl="2" indent="-571500">
              <a:lnSpc>
                <a:spcPct val="130000"/>
              </a:lnSpc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cs-CZ" sz="4000" dirty="0">
                <a:solidFill>
                  <a:schemeClr val="bg1"/>
                </a:solidFill>
                <a:latin typeface="Ubuntu"/>
                <a:sym typeface="Ubuntu"/>
              </a:rPr>
              <a:t>Rozlišujeme: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9497E50-CE1D-4A55-F748-2353F71BFCC7}"/>
              </a:ext>
            </a:extLst>
          </p:cNvPr>
          <p:cNvSpPr txBox="1"/>
          <p:nvPr/>
        </p:nvSpPr>
        <p:spPr>
          <a:xfrm>
            <a:off x="-4702414" y="5122305"/>
            <a:ext cx="341175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chemeClr val="bg1"/>
              </a:buClr>
            </a:pPr>
            <a:r>
              <a:rPr lang="cs-CZ" sz="4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Ubuntu"/>
              </a:rPr>
              <a:t>Typ skříně</a:t>
            </a:r>
            <a:endParaRPr lang="cs-CZ" sz="4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A7A0B93-D774-86AA-3E5E-CEF98934C45F}"/>
              </a:ext>
            </a:extLst>
          </p:cNvPr>
          <p:cNvSpPr txBox="1"/>
          <p:nvPr/>
        </p:nvSpPr>
        <p:spPr>
          <a:xfrm>
            <a:off x="7172014" y="7774466"/>
            <a:ext cx="4731486" cy="7177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rtl="0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32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Typy skříní, konstrukce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76286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9" name="Google Shape;329;p15"/>
          <p:cNvGrpSpPr/>
          <p:nvPr/>
        </p:nvGrpSpPr>
        <p:grpSpPr>
          <a:xfrm rot="10800000">
            <a:off x="11105689" y="2926874"/>
            <a:ext cx="6818662" cy="7015545"/>
            <a:chOff x="0" y="0"/>
            <a:chExt cx="9091550" cy="9354060"/>
          </a:xfrm>
        </p:grpSpPr>
        <p:cxnSp>
          <p:nvCxnSpPr>
            <p:cNvPr id="330" name="Google Shape;330;p15"/>
            <p:cNvCxnSpPr/>
            <p:nvPr/>
          </p:nvCxnSpPr>
          <p:spPr>
            <a:xfrm>
              <a:off x="245555" y="450470"/>
              <a:ext cx="0" cy="8656320"/>
            </a:xfrm>
            <a:prstGeom prst="straightConnector1">
              <a:avLst/>
            </a:prstGeom>
            <a:noFill/>
            <a:ln w="508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grpSp>
          <p:nvGrpSpPr>
            <p:cNvPr id="331" name="Google Shape;331;p15"/>
            <p:cNvGrpSpPr/>
            <p:nvPr/>
          </p:nvGrpSpPr>
          <p:grpSpPr>
            <a:xfrm>
              <a:off x="0" y="8903590"/>
              <a:ext cx="450470" cy="450470"/>
              <a:chOff x="0" y="0"/>
              <a:chExt cx="812800" cy="812800"/>
            </a:xfrm>
          </p:grpSpPr>
          <p:sp>
            <p:nvSpPr>
              <p:cNvPr id="332" name="Google Shape;332;p1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3" name="Google Shape;333;p15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cxnSp>
          <p:nvCxnSpPr>
            <p:cNvPr id="334" name="Google Shape;334;p15"/>
            <p:cNvCxnSpPr/>
            <p:nvPr/>
          </p:nvCxnSpPr>
          <p:spPr>
            <a:xfrm rot="10800000">
              <a:off x="209995" y="270537"/>
              <a:ext cx="8656320" cy="0"/>
            </a:xfrm>
            <a:prstGeom prst="straightConnector1">
              <a:avLst/>
            </a:prstGeom>
            <a:noFill/>
            <a:ln w="508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grpSp>
          <p:nvGrpSpPr>
            <p:cNvPr id="335" name="Google Shape;335;p15"/>
            <p:cNvGrpSpPr/>
            <p:nvPr/>
          </p:nvGrpSpPr>
          <p:grpSpPr>
            <a:xfrm>
              <a:off x="15240" y="7178325"/>
              <a:ext cx="450470" cy="450470"/>
              <a:chOff x="0" y="0"/>
              <a:chExt cx="812800" cy="812800"/>
            </a:xfrm>
          </p:grpSpPr>
          <p:sp>
            <p:nvSpPr>
              <p:cNvPr id="336" name="Google Shape;336;p1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7" name="Google Shape;337;p15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38" name="Google Shape;338;p15"/>
            <p:cNvGrpSpPr/>
            <p:nvPr/>
          </p:nvGrpSpPr>
          <p:grpSpPr>
            <a:xfrm>
              <a:off x="1941616" y="0"/>
              <a:ext cx="450470" cy="450470"/>
              <a:chOff x="0" y="0"/>
              <a:chExt cx="812800" cy="812800"/>
            </a:xfrm>
          </p:grpSpPr>
          <p:sp>
            <p:nvSpPr>
              <p:cNvPr id="339" name="Google Shape;339;p1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0" name="Google Shape;340;p15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41" name="Google Shape;341;p15"/>
            <p:cNvGrpSpPr/>
            <p:nvPr/>
          </p:nvGrpSpPr>
          <p:grpSpPr>
            <a:xfrm>
              <a:off x="8641080" y="70702"/>
              <a:ext cx="450470" cy="450470"/>
              <a:chOff x="0" y="0"/>
              <a:chExt cx="812800" cy="812800"/>
            </a:xfrm>
          </p:grpSpPr>
          <p:sp>
            <p:nvSpPr>
              <p:cNvPr id="342" name="Google Shape;342;p1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3" name="Google Shape;343;p15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44" name="Google Shape;344;p15"/>
            <p:cNvGrpSpPr/>
            <p:nvPr/>
          </p:nvGrpSpPr>
          <p:grpSpPr>
            <a:xfrm>
              <a:off x="45720" y="88912"/>
              <a:ext cx="450470" cy="450470"/>
              <a:chOff x="0" y="0"/>
              <a:chExt cx="812800" cy="812800"/>
            </a:xfrm>
          </p:grpSpPr>
          <p:sp>
            <p:nvSpPr>
              <p:cNvPr id="345" name="Google Shape;345;p1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6" name="Google Shape;346;p15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347" name="Google Shape;347;p15"/>
          <p:cNvGrpSpPr/>
          <p:nvPr/>
        </p:nvGrpSpPr>
        <p:grpSpPr>
          <a:xfrm>
            <a:off x="390010" y="383599"/>
            <a:ext cx="6818662" cy="7015545"/>
            <a:chOff x="0" y="0"/>
            <a:chExt cx="9091550" cy="9354060"/>
          </a:xfrm>
        </p:grpSpPr>
        <p:cxnSp>
          <p:nvCxnSpPr>
            <p:cNvPr id="348" name="Google Shape;348;p15"/>
            <p:cNvCxnSpPr/>
            <p:nvPr/>
          </p:nvCxnSpPr>
          <p:spPr>
            <a:xfrm>
              <a:off x="245555" y="450470"/>
              <a:ext cx="0" cy="8656320"/>
            </a:xfrm>
            <a:prstGeom prst="straightConnector1">
              <a:avLst/>
            </a:prstGeom>
            <a:noFill/>
            <a:ln w="508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grpSp>
          <p:nvGrpSpPr>
            <p:cNvPr id="349" name="Google Shape;349;p15"/>
            <p:cNvGrpSpPr/>
            <p:nvPr/>
          </p:nvGrpSpPr>
          <p:grpSpPr>
            <a:xfrm>
              <a:off x="0" y="8903590"/>
              <a:ext cx="450470" cy="450470"/>
              <a:chOff x="0" y="0"/>
              <a:chExt cx="812800" cy="812800"/>
            </a:xfrm>
          </p:grpSpPr>
          <p:sp>
            <p:nvSpPr>
              <p:cNvPr id="350" name="Google Shape;350;p1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1" name="Google Shape;351;p15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cxnSp>
          <p:nvCxnSpPr>
            <p:cNvPr id="352" name="Google Shape;352;p15"/>
            <p:cNvCxnSpPr/>
            <p:nvPr/>
          </p:nvCxnSpPr>
          <p:spPr>
            <a:xfrm rot="10800000">
              <a:off x="209995" y="270537"/>
              <a:ext cx="8656320" cy="0"/>
            </a:xfrm>
            <a:prstGeom prst="straightConnector1">
              <a:avLst/>
            </a:prstGeom>
            <a:noFill/>
            <a:ln w="508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grpSp>
          <p:nvGrpSpPr>
            <p:cNvPr id="353" name="Google Shape;353;p15"/>
            <p:cNvGrpSpPr/>
            <p:nvPr/>
          </p:nvGrpSpPr>
          <p:grpSpPr>
            <a:xfrm>
              <a:off x="15240" y="7178325"/>
              <a:ext cx="450470" cy="450470"/>
              <a:chOff x="0" y="0"/>
              <a:chExt cx="812800" cy="812800"/>
            </a:xfrm>
          </p:grpSpPr>
          <p:sp>
            <p:nvSpPr>
              <p:cNvPr id="354" name="Google Shape;354;p1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5" name="Google Shape;355;p15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56" name="Google Shape;356;p15"/>
            <p:cNvGrpSpPr/>
            <p:nvPr/>
          </p:nvGrpSpPr>
          <p:grpSpPr>
            <a:xfrm>
              <a:off x="1941616" y="0"/>
              <a:ext cx="450470" cy="450470"/>
              <a:chOff x="0" y="0"/>
              <a:chExt cx="812800" cy="812800"/>
            </a:xfrm>
          </p:grpSpPr>
          <p:sp>
            <p:nvSpPr>
              <p:cNvPr id="357" name="Google Shape;357;p1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8" name="Google Shape;358;p15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59" name="Google Shape;359;p15"/>
            <p:cNvGrpSpPr/>
            <p:nvPr/>
          </p:nvGrpSpPr>
          <p:grpSpPr>
            <a:xfrm>
              <a:off x="8641080" y="70702"/>
              <a:ext cx="450470" cy="450470"/>
              <a:chOff x="0" y="0"/>
              <a:chExt cx="812800" cy="812800"/>
            </a:xfrm>
          </p:grpSpPr>
          <p:sp>
            <p:nvSpPr>
              <p:cNvPr id="360" name="Google Shape;360;p1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1" name="Google Shape;361;p15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62" name="Google Shape;362;p15"/>
            <p:cNvGrpSpPr/>
            <p:nvPr/>
          </p:nvGrpSpPr>
          <p:grpSpPr>
            <a:xfrm>
              <a:off x="45720" y="88912"/>
              <a:ext cx="450470" cy="450470"/>
              <a:chOff x="0" y="0"/>
              <a:chExt cx="812800" cy="812800"/>
            </a:xfrm>
          </p:grpSpPr>
          <p:sp>
            <p:nvSpPr>
              <p:cNvPr id="363" name="Google Shape;363;p1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4" name="Google Shape;364;p15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6CB0FD08-AC58-AF4E-530D-F7E10E704F37}"/>
              </a:ext>
            </a:extLst>
          </p:cNvPr>
          <p:cNvSpPr/>
          <p:nvPr/>
        </p:nvSpPr>
        <p:spPr>
          <a:xfrm>
            <a:off x="7413810" y="3442006"/>
            <a:ext cx="3301870" cy="14123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1000" dirty="0">
              <a:latin typeface="Bahnschrift Condensed" panose="020B0502040204020203" pitchFamily="34" charset="0"/>
            </a:endParaRPr>
          </a:p>
        </p:txBody>
      </p:sp>
      <p:sp>
        <p:nvSpPr>
          <p:cNvPr id="372" name="Google Shape;372;p15"/>
          <p:cNvSpPr txBox="1"/>
          <p:nvPr/>
        </p:nvSpPr>
        <p:spPr>
          <a:xfrm>
            <a:off x="1137191" y="7090875"/>
            <a:ext cx="6803146" cy="6032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800" dirty="0">
                <a:solidFill>
                  <a:srgbClr val="FFFFFF"/>
                </a:solidFill>
              </a:rPr>
              <a:t>Typy skříní, </a:t>
            </a:r>
            <a:r>
              <a:rPr lang="cs-CZ" sz="2400" dirty="0">
                <a:solidFill>
                  <a:srgbClr val="FFFFFF"/>
                </a:solidFill>
              </a:rPr>
              <a:t>konstrukce</a:t>
            </a:r>
            <a:endParaRPr lang="en-US" sz="3200" dirty="0"/>
          </a:p>
        </p:txBody>
      </p:sp>
      <p:sp>
        <p:nvSpPr>
          <p:cNvPr id="375" name="Google Shape;375;p15"/>
          <p:cNvSpPr txBox="1"/>
          <p:nvPr/>
        </p:nvSpPr>
        <p:spPr>
          <a:xfrm>
            <a:off x="6984208" y="7709772"/>
            <a:ext cx="4880742" cy="6894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3200" b="0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Typy chlazení</a:t>
            </a:r>
            <a:endParaRPr lang="en-US" sz="36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B962243-9921-DD0A-A1E2-934BBD0A9282}"/>
              </a:ext>
            </a:extLst>
          </p:cNvPr>
          <p:cNvSpPr>
            <a:spLocks/>
          </p:cNvSpPr>
          <p:nvPr/>
        </p:nvSpPr>
        <p:spPr>
          <a:xfrm>
            <a:off x="13771199" y="6479167"/>
            <a:ext cx="1541074" cy="42189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/>
            <a:r>
              <a:rPr lang="cs-CZ" sz="5000" dirty="0">
                <a:latin typeface="Bahnschrift Condensed" panose="020B0502040204020203" pitchFamily="34" charset="0"/>
              </a:rPr>
              <a:t>Zdroje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8BBC6B2-C9E9-A57F-CFC4-E365EF6BDA81}"/>
              </a:ext>
            </a:extLst>
          </p:cNvPr>
          <p:cNvSpPr/>
          <p:nvPr/>
        </p:nvSpPr>
        <p:spPr>
          <a:xfrm>
            <a:off x="3354320" y="6214756"/>
            <a:ext cx="2368888" cy="10132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5000" dirty="0">
                <a:latin typeface="Bahnschrift Condensed" panose="020B0502040204020203" pitchFamily="34" charset="0"/>
              </a:rPr>
              <a:t>Skříně</a:t>
            </a:r>
          </a:p>
        </p:txBody>
      </p:sp>
      <p:sp>
        <p:nvSpPr>
          <p:cNvPr id="7" name="Google Shape;372;p15">
            <a:extLst>
              <a:ext uri="{FF2B5EF4-FFF2-40B4-BE49-F238E27FC236}">
                <a16:creationId xmlns:a16="http://schemas.microsoft.com/office/drawing/2014/main" id="{977AF5C6-E439-CF83-72AD-6CB742A2A9D5}"/>
              </a:ext>
            </a:extLst>
          </p:cNvPr>
          <p:cNvSpPr txBox="1"/>
          <p:nvPr/>
        </p:nvSpPr>
        <p:spPr>
          <a:xfrm>
            <a:off x="12284267" y="7177244"/>
            <a:ext cx="4321229" cy="5168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399" dirty="0">
                <a:solidFill>
                  <a:srgbClr val="FFFFFF"/>
                </a:solidFill>
              </a:rPr>
              <a:t>Typy zdrojů a jejich dělení</a:t>
            </a:r>
            <a:endParaRPr lang="en-US" sz="24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9929C17-D73E-7E4B-BEF5-79AC991BC8F7}"/>
              </a:ext>
            </a:extLst>
          </p:cNvPr>
          <p:cNvSpPr/>
          <p:nvPr/>
        </p:nvSpPr>
        <p:spPr>
          <a:xfrm>
            <a:off x="8104761" y="7091402"/>
            <a:ext cx="2639637" cy="6141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6600" dirty="0">
                <a:latin typeface="Bahnschrift Condensed" panose="020B0502040204020203" pitchFamily="34" charset="0"/>
              </a:rPr>
              <a:t>Chlazení</a:t>
            </a:r>
          </a:p>
        </p:txBody>
      </p:sp>
      <p:pic>
        <p:nvPicPr>
          <p:cNvPr id="1028" name="Picture 4" descr="Thermaltake Smart RGB 600W, Napájecí zdroj pro PC | AB-COM.cz">
            <a:extLst>
              <a:ext uri="{FF2B5EF4-FFF2-40B4-BE49-F238E27FC236}">
                <a16:creationId xmlns:a16="http://schemas.microsoft.com/office/drawing/2014/main" id="{4515AE2B-3F98-C1AD-4AAB-AF23554803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61702" y="3643940"/>
            <a:ext cx="2623736" cy="2635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MSI MAG META 5 5E – Herní bomba s minimalistickou tváří | Herní počítač |  MSI">
            <a:extLst>
              <a:ext uri="{FF2B5EF4-FFF2-40B4-BE49-F238E27FC236}">
                <a16:creationId xmlns:a16="http://schemas.microsoft.com/office/drawing/2014/main" id="{737E29B8-8572-4B4C-A1C3-E24C444052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5469" y="3050853"/>
            <a:ext cx="4186589" cy="3349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Komponenty | Chladiče, ventilátory | Ventilátory | SUNTECH Computer -  prodej počítačů, elektroniky a spotřebního materiálu">
            <a:extLst>
              <a:ext uri="{FF2B5EF4-FFF2-40B4-BE49-F238E27FC236}">
                <a16:creationId xmlns:a16="http://schemas.microsoft.com/office/drawing/2014/main" id="{66365FD4-6596-1AFD-A9BA-D22CBC8553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3018" y="2384972"/>
            <a:ext cx="4275026" cy="4360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8935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2" name="Google Shape;212;p12"/>
          <p:cNvCxnSpPr/>
          <p:nvPr/>
        </p:nvCxnSpPr>
        <p:spPr>
          <a:xfrm>
            <a:off x="574176" y="2739129"/>
            <a:ext cx="0" cy="6492240"/>
          </a:xfrm>
          <a:prstGeom prst="straightConnector1">
            <a:avLst/>
          </a:prstGeom>
          <a:noFill/>
          <a:ln w="38100" cap="flat" cmpd="sng">
            <a:solidFill>
              <a:srgbClr val="5271FF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213" name="Google Shape;213;p12"/>
          <p:cNvGrpSpPr/>
          <p:nvPr/>
        </p:nvGrpSpPr>
        <p:grpSpPr>
          <a:xfrm>
            <a:off x="390010" y="9078969"/>
            <a:ext cx="337852" cy="337852"/>
            <a:chOff x="0" y="0"/>
            <a:chExt cx="812800" cy="812800"/>
          </a:xfrm>
        </p:grpSpPr>
        <p:sp>
          <p:nvSpPr>
            <p:cNvPr id="214" name="Google Shape;214;p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5271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12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16" name="Google Shape;216;p12"/>
          <p:cNvGrpSpPr/>
          <p:nvPr/>
        </p:nvGrpSpPr>
        <p:grpSpPr>
          <a:xfrm>
            <a:off x="401440" y="7785021"/>
            <a:ext cx="337852" cy="337852"/>
            <a:chOff x="0" y="0"/>
            <a:chExt cx="812800" cy="812800"/>
          </a:xfrm>
        </p:grpSpPr>
        <p:sp>
          <p:nvSpPr>
            <p:cNvPr id="217" name="Google Shape;217;p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5271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12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19" name="Google Shape;219;p12"/>
          <p:cNvGrpSpPr/>
          <p:nvPr/>
        </p:nvGrpSpPr>
        <p:grpSpPr>
          <a:xfrm>
            <a:off x="424300" y="2467960"/>
            <a:ext cx="337852" cy="337852"/>
            <a:chOff x="0" y="0"/>
            <a:chExt cx="812800" cy="812800"/>
          </a:xfrm>
        </p:grpSpPr>
        <p:sp>
          <p:nvSpPr>
            <p:cNvPr id="220" name="Google Shape;220;p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5271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12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cxnSp>
        <p:nvCxnSpPr>
          <p:cNvPr id="229" name="Google Shape;229;p12"/>
          <p:cNvCxnSpPr/>
          <p:nvPr/>
        </p:nvCxnSpPr>
        <p:spPr>
          <a:xfrm rot="10800000">
            <a:off x="570366" y="9301162"/>
            <a:ext cx="6492240" cy="0"/>
          </a:xfrm>
          <a:prstGeom prst="straightConnector1">
            <a:avLst/>
          </a:prstGeom>
          <a:noFill/>
          <a:ln w="38100" cap="flat" cmpd="sng">
            <a:solidFill>
              <a:srgbClr val="5271FF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230" name="Google Shape;230;p12"/>
          <p:cNvGrpSpPr/>
          <p:nvPr/>
        </p:nvGrpSpPr>
        <p:grpSpPr>
          <a:xfrm>
            <a:off x="3237452" y="9132236"/>
            <a:ext cx="337852" cy="337852"/>
            <a:chOff x="0" y="0"/>
            <a:chExt cx="812800" cy="812800"/>
          </a:xfrm>
        </p:grpSpPr>
        <p:sp>
          <p:nvSpPr>
            <p:cNvPr id="231" name="Google Shape;231;p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5271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12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33" name="Google Shape;233;p12"/>
          <p:cNvGrpSpPr/>
          <p:nvPr/>
        </p:nvGrpSpPr>
        <p:grpSpPr>
          <a:xfrm>
            <a:off x="6876387" y="9132236"/>
            <a:ext cx="337852" cy="337852"/>
            <a:chOff x="0" y="0"/>
            <a:chExt cx="812800" cy="812800"/>
          </a:xfrm>
        </p:grpSpPr>
        <p:sp>
          <p:nvSpPr>
            <p:cNvPr id="234" name="Google Shape;234;p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5271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12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36" name="Google Shape;236;p12"/>
          <p:cNvGrpSpPr/>
          <p:nvPr/>
        </p:nvGrpSpPr>
        <p:grpSpPr>
          <a:xfrm>
            <a:off x="1613299" y="403189"/>
            <a:ext cx="5247198" cy="359853"/>
            <a:chOff x="0" y="0"/>
            <a:chExt cx="6996264" cy="479804"/>
          </a:xfrm>
        </p:grpSpPr>
        <p:cxnSp>
          <p:nvCxnSpPr>
            <p:cNvPr id="237" name="Google Shape;237;p12"/>
            <p:cNvCxnSpPr/>
            <p:nvPr/>
          </p:nvCxnSpPr>
          <p:spPr>
            <a:xfrm rot="10800000">
              <a:off x="210609" y="214514"/>
              <a:ext cx="6655451" cy="0"/>
            </a:xfrm>
            <a:prstGeom prst="straightConnector1">
              <a:avLst/>
            </a:prstGeom>
            <a:noFill/>
            <a:ln w="50800" cap="flat" cmpd="sng">
              <a:solidFill>
                <a:srgbClr val="5271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grpSp>
          <p:nvGrpSpPr>
            <p:cNvPr id="238" name="Google Shape;238;p12"/>
            <p:cNvGrpSpPr/>
            <p:nvPr/>
          </p:nvGrpSpPr>
          <p:grpSpPr>
            <a:xfrm rot="5400000">
              <a:off x="6528177" y="11717"/>
              <a:ext cx="468087" cy="468087"/>
              <a:chOff x="0" y="0"/>
              <a:chExt cx="812800" cy="812800"/>
            </a:xfrm>
          </p:grpSpPr>
          <p:sp>
            <p:nvSpPr>
              <p:cNvPr id="239" name="Google Shape;239;p1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5271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" name="Google Shape;240;p12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39050" tIns="39050" rIns="39050" bIns="3905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41" name="Google Shape;241;p12"/>
            <p:cNvGrpSpPr/>
            <p:nvPr/>
          </p:nvGrpSpPr>
          <p:grpSpPr>
            <a:xfrm rot="5400000">
              <a:off x="0" y="0"/>
              <a:ext cx="444652" cy="444652"/>
              <a:chOff x="0" y="0"/>
              <a:chExt cx="812800" cy="812800"/>
            </a:xfrm>
          </p:grpSpPr>
          <p:sp>
            <p:nvSpPr>
              <p:cNvPr id="242" name="Google Shape;242;p1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5271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" name="Google Shape;243;p12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39050" tIns="39050" rIns="39050" bIns="3905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44" name="Google Shape;244;p12"/>
            <p:cNvGrpSpPr/>
            <p:nvPr/>
          </p:nvGrpSpPr>
          <p:grpSpPr>
            <a:xfrm rot="10800000">
              <a:off x="6528177" y="11717"/>
              <a:ext cx="444652" cy="444652"/>
              <a:chOff x="0" y="0"/>
              <a:chExt cx="812800" cy="812800"/>
            </a:xfrm>
          </p:grpSpPr>
          <p:sp>
            <p:nvSpPr>
              <p:cNvPr id="245" name="Google Shape;245;p1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5271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" name="Google Shape;246;p12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39050" tIns="39050" rIns="39050" bIns="3905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247" name="Google Shape;247;p12"/>
          <p:cNvGrpSpPr/>
          <p:nvPr/>
        </p:nvGrpSpPr>
        <p:grpSpPr>
          <a:xfrm>
            <a:off x="11394299" y="403189"/>
            <a:ext cx="5247197" cy="359853"/>
            <a:chOff x="0" y="0"/>
            <a:chExt cx="6996263" cy="479804"/>
          </a:xfrm>
        </p:grpSpPr>
        <p:cxnSp>
          <p:nvCxnSpPr>
            <p:cNvPr id="248" name="Google Shape;248;p12"/>
            <p:cNvCxnSpPr/>
            <p:nvPr/>
          </p:nvCxnSpPr>
          <p:spPr>
            <a:xfrm>
              <a:off x="130204" y="265290"/>
              <a:ext cx="6655451" cy="0"/>
            </a:xfrm>
            <a:prstGeom prst="straightConnector1">
              <a:avLst/>
            </a:prstGeom>
            <a:noFill/>
            <a:ln w="50800" cap="flat" cmpd="sng">
              <a:solidFill>
                <a:srgbClr val="5271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grpSp>
          <p:nvGrpSpPr>
            <p:cNvPr id="249" name="Google Shape;249;p12"/>
            <p:cNvGrpSpPr/>
            <p:nvPr/>
          </p:nvGrpSpPr>
          <p:grpSpPr>
            <a:xfrm rot="-5400000">
              <a:off x="0" y="0"/>
              <a:ext cx="468087" cy="468087"/>
              <a:chOff x="0" y="0"/>
              <a:chExt cx="812800" cy="812800"/>
            </a:xfrm>
          </p:grpSpPr>
          <p:sp>
            <p:nvSpPr>
              <p:cNvPr id="250" name="Google Shape;250;p1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5271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" name="Google Shape;251;p12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39050" tIns="39050" rIns="39050" bIns="3905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52" name="Google Shape;252;p12"/>
            <p:cNvGrpSpPr/>
            <p:nvPr/>
          </p:nvGrpSpPr>
          <p:grpSpPr>
            <a:xfrm rot="-5400000">
              <a:off x="6551611" y="35152"/>
              <a:ext cx="444652" cy="444652"/>
              <a:chOff x="0" y="0"/>
              <a:chExt cx="812800" cy="812800"/>
            </a:xfrm>
          </p:grpSpPr>
          <p:sp>
            <p:nvSpPr>
              <p:cNvPr id="253" name="Google Shape;253;p1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5271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" name="Google Shape;254;p12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39050" tIns="39050" rIns="39050" bIns="3905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55" name="Google Shape;255;p12"/>
            <p:cNvGrpSpPr/>
            <p:nvPr/>
          </p:nvGrpSpPr>
          <p:grpSpPr>
            <a:xfrm>
              <a:off x="23435" y="23435"/>
              <a:ext cx="444652" cy="444652"/>
              <a:chOff x="0" y="0"/>
              <a:chExt cx="812800" cy="812800"/>
            </a:xfrm>
          </p:grpSpPr>
          <p:sp>
            <p:nvSpPr>
              <p:cNvPr id="256" name="Google Shape;256;p1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5271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257;p12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39050" tIns="39050" rIns="39050" bIns="3905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62D5FE4F-5BDD-AB84-9EC4-DACBE5F6F573}"/>
              </a:ext>
            </a:extLst>
          </p:cNvPr>
          <p:cNvSpPr/>
          <p:nvPr/>
        </p:nvSpPr>
        <p:spPr>
          <a:xfrm>
            <a:off x="2461062" y="1808021"/>
            <a:ext cx="4281501" cy="14093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1000" dirty="0">
                <a:latin typeface="Bahnschrift Condensed" panose="020B0502040204020203" pitchFamily="34" charset="0"/>
              </a:rPr>
              <a:t>Chlazení</a:t>
            </a:r>
          </a:p>
        </p:txBody>
      </p:sp>
      <p:pic>
        <p:nvPicPr>
          <p:cNvPr id="4" name="Picture 12" descr="Komponenty | Chladiče, ventilátory | Ventilátory | SUNTECH Computer -  prodej počítačů, elektroniky a spotřebního materiálu">
            <a:extLst>
              <a:ext uri="{FF2B5EF4-FFF2-40B4-BE49-F238E27FC236}">
                <a16:creationId xmlns:a16="http://schemas.microsoft.com/office/drawing/2014/main" id="{323B3504-5E9E-C1A6-9241-79EC0B7589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94299" y="2699339"/>
            <a:ext cx="4792472" cy="4888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0" descr="MSI MAG META 5 5E – Herní bomba s minimalistickou tváří | Herní počítač |  MSI">
            <a:extLst>
              <a:ext uri="{FF2B5EF4-FFF2-40B4-BE49-F238E27FC236}">
                <a16:creationId xmlns:a16="http://schemas.microsoft.com/office/drawing/2014/main" id="{09A079D2-A10A-9164-F01C-49564DBB6F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8464" y="-7643064"/>
            <a:ext cx="5019254" cy="4015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Thermaltake Smart RGB 600W, Napájecí zdroj pro PC | AB-COM.cz">
            <a:extLst>
              <a:ext uri="{FF2B5EF4-FFF2-40B4-BE49-F238E27FC236}">
                <a16:creationId xmlns:a16="http://schemas.microsoft.com/office/drawing/2014/main" id="{B2934D5D-F509-9CF7-2D14-D8B4E483BC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1270" y="-7704399"/>
            <a:ext cx="3695665" cy="3712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0903901-4525-B8CA-810A-833B8B18FCB8}"/>
              </a:ext>
            </a:extLst>
          </p:cNvPr>
          <p:cNvSpPr txBox="1"/>
          <p:nvPr/>
        </p:nvSpPr>
        <p:spPr>
          <a:xfrm>
            <a:off x="1968697" y="3914252"/>
            <a:ext cx="9144000" cy="21947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130000"/>
              </a:lnSpc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cs-CZ" sz="36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Úkol – Udržení komponentů v nízké teplotě</a:t>
            </a:r>
          </a:p>
          <a:p>
            <a:pPr marL="457200" indent="-457200">
              <a:lnSpc>
                <a:spcPct val="130000"/>
              </a:lnSpc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cs-CZ" sz="36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Odvádí přebytečné teplo ze skříně</a:t>
            </a:r>
            <a:endParaRPr lang="cs-CZ" sz="3600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  <a:sym typeface="Ubuntu"/>
            </a:endParaRPr>
          </a:p>
          <a:p>
            <a:pPr marL="457200" indent="-457200">
              <a:lnSpc>
                <a:spcPct val="130000"/>
              </a:lnSpc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cs-CZ" sz="36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  <a:sym typeface="Ubuntu"/>
              </a:rPr>
              <a:t>=&gt; Vyšší výkon, plynulý chod PC</a:t>
            </a:r>
            <a:endParaRPr lang="cs-CZ" sz="3600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34442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0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t="-75855" b="-75855"/>
            </a:stretch>
          </a:blipFill>
          <a:ln>
            <a:noFill/>
          </a:ln>
        </p:spPr>
        <p:txBody>
          <a:bodyPr/>
          <a:lstStyle/>
          <a:p>
            <a:endParaRPr lang="cs-CZ"/>
          </a:p>
        </p:txBody>
      </p:sp>
      <p:grpSp>
        <p:nvGrpSpPr>
          <p:cNvPr id="88" name="Google Shape;88;p10"/>
          <p:cNvGrpSpPr/>
          <p:nvPr/>
        </p:nvGrpSpPr>
        <p:grpSpPr>
          <a:xfrm>
            <a:off x="390010" y="383599"/>
            <a:ext cx="6818662" cy="7015545"/>
            <a:chOff x="0" y="0"/>
            <a:chExt cx="9091550" cy="9354060"/>
          </a:xfrm>
        </p:grpSpPr>
        <p:cxnSp>
          <p:nvCxnSpPr>
            <p:cNvPr id="89" name="Google Shape;89;p10"/>
            <p:cNvCxnSpPr/>
            <p:nvPr/>
          </p:nvCxnSpPr>
          <p:spPr>
            <a:xfrm>
              <a:off x="245555" y="450470"/>
              <a:ext cx="0" cy="8656320"/>
            </a:xfrm>
            <a:prstGeom prst="straightConnector1">
              <a:avLst/>
            </a:prstGeom>
            <a:noFill/>
            <a:ln w="50800" cap="flat" cmpd="sng">
              <a:solidFill>
                <a:srgbClr val="5271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grpSp>
          <p:nvGrpSpPr>
            <p:cNvPr id="90" name="Google Shape;90;p10"/>
            <p:cNvGrpSpPr/>
            <p:nvPr/>
          </p:nvGrpSpPr>
          <p:grpSpPr>
            <a:xfrm>
              <a:off x="0" y="8903590"/>
              <a:ext cx="450470" cy="450470"/>
              <a:chOff x="0" y="0"/>
              <a:chExt cx="812800" cy="812800"/>
            </a:xfrm>
          </p:grpSpPr>
          <p:sp>
            <p:nvSpPr>
              <p:cNvPr id="91" name="Google Shape;91;p1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5271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92;p10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cxnSp>
          <p:nvCxnSpPr>
            <p:cNvPr id="93" name="Google Shape;93;p10"/>
            <p:cNvCxnSpPr/>
            <p:nvPr/>
          </p:nvCxnSpPr>
          <p:spPr>
            <a:xfrm rot="10800000">
              <a:off x="209995" y="270537"/>
              <a:ext cx="8656320" cy="0"/>
            </a:xfrm>
            <a:prstGeom prst="straightConnector1">
              <a:avLst/>
            </a:prstGeom>
            <a:noFill/>
            <a:ln w="50800" cap="flat" cmpd="sng">
              <a:solidFill>
                <a:srgbClr val="5271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grpSp>
          <p:nvGrpSpPr>
            <p:cNvPr id="94" name="Google Shape;94;p10"/>
            <p:cNvGrpSpPr/>
            <p:nvPr/>
          </p:nvGrpSpPr>
          <p:grpSpPr>
            <a:xfrm>
              <a:off x="15240" y="7178325"/>
              <a:ext cx="450470" cy="450470"/>
              <a:chOff x="0" y="0"/>
              <a:chExt cx="812800" cy="812800"/>
            </a:xfrm>
          </p:grpSpPr>
          <p:sp>
            <p:nvSpPr>
              <p:cNvPr id="95" name="Google Shape;95;p1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5271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96;p10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97" name="Google Shape;97;p10"/>
            <p:cNvGrpSpPr/>
            <p:nvPr/>
          </p:nvGrpSpPr>
          <p:grpSpPr>
            <a:xfrm>
              <a:off x="1941616" y="0"/>
              <a:ext cx="450470" cy="450470"/>
              <a:chOff x="0" y="0"/>
              <a:chExt cx="812800" cy="812800"/>
            </a:xfrm>
          </p:grpSpPr>
          <p:sp>
            <p:nvSpPr>
              <p:cNvPr id="98" name="Google Shape;98;p1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5271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99;p10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0" name="Google Shape;100;p10"/>
            <p:cNvGrpSpPr/>
            <p:nvPr/>
          </p:nvGrpSpPr>
          <p:grpSpPr>
            <a:xfrm>
              <a:off x="8641080" y="70702"/>
              <a:ext cx="450470" cy="450470"/>
              <a:chOff x="0" y="0"/>
              <a:chExt cx="812800" cy="812800"/>
            </a:xfrm>
          </p:grpSpPr>
          <p:sp>
            <p:nvSpPr>
              <p:cNvPr id="101" name="Google Shape;101;p1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5271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102;p10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3" name="Google Shape;103;p10"/>
            <p:cNvGrpSpPr/>
            <p:nvPr/>
          </p:nvGrpSpPr>
          <p:grpSpPr>
            <a:xfrm>
              <a:off x="45720" y="88912"/>
              <a:ext cx="450470" cy="450470"/>
              <a:chOff x="0" y="0"/>
              <a:chExt cx="812800" cy="812800"/>
            </a:xfrm>
          </p:grpSpPr>
          <p:sp>
            <p:nvSpPr>
              <p:cNvPr id="104" name="Google Shape;104;p1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5271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105;p10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106" name="Google Shape;106;p10"/>
          <p:cNvGrpSpPr/>
          <p:nvPr/>
        </p:nvGrpSpPr>
        <p:grpSpPr>
          <a:xfrm rot="10800000">
            <a:off x="11105689" y="2926874"/>
            <a:ext cx="6818662" cy="7015545"/>
            <a:chOff x="0" y="0"/>
            <a:chExt cx="9091550" cy="9354060"/>
          </a:xfrm>
        </p:grpSpPr>
        <p:cxnSp>
          <p:nvCxnSpPr>
            <p:cNvPr id="107" name="Google Shape;107;p10"/>
            <p:cNvCxnSpPr/>
            <p:nvPr/>
          </p:nvCxnSpPr>
          <p:spPr>
            <a:xfrm>
              <a:off x="245555" y="450470"/>
              <a:ext cx="0" cy="8656320"/>
            </a:xfrm>
            <a:prstGeom prst="straightConnector1">
              <a:avLst/>
            </a:prstGeom>
            <a:noFill/>
            <a:ln w="50800" cap="flat" cmpd="sng">
              <a:solidFill>
                <a:srgbClr val="5271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grpSp>
          <p:nvGrpSpPr>
            <p:cNvPr id="108" name="Google Shape;108;p10"/>
            <p:cNvGrpSpPr/>
            <p:nvPr/>
          </p:nvGrpSpPr>
          <p:grpSpPr>
            <a:xfrm>
              <a:off x="0" y="8903590"/>
              <a:ext cx="450470" cy="450470"/>
              <a:chOff x="0" y="0"/>
              <a:chExt cx="812800" cy="812800"/>
            </a:xfrm>
          </p:grpSpPr>
          <p:sp>
            <p:nvSpPr>
              <p:cNvPr id="109" name="Google Shape;109;p1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5271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110;p10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cxnSp>
          <p:nvCxnSpPr>
            <p:cNvPr id="111" name="Google Shape;111;p10"/>
            <p:cNvCxnSpPr/>
            <p:nvPr/>
          </p:nvCxnSpPr>
          <p:spPr>
            <a:xfrm rot="10800000">
              <a:off x="209995" y="270537"/>
              <a:ext cx="8656320" cy="0"/>
            </a:xfrm>
            <a:prstGeom prst="straightConnector1">
              <a:avLst/>
            </a:prstGeom>
            <a:noFill/>
            <a:ln w="50800" cap="flat" cmpd="sng">
              <a:solidFill>
                <a:srgbClr val="5271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grpSp>
          <p:nvGrpSpPr>
            <p:cNvPr id="112" name="Google Shape;112;p10"/>
            <p:cNvGrpSpPr/>
            <p:nvPr/>
          </p:nvGrpSpPr>
          <p:grpSpPr>
            <a:xfrm>
              <a:off x="15240" y="7178325"/>
              <a:ext cx="450470" cy="450470"/>
              <a:chOff x="0" y="0"/>
              <a:chExt cx="812800" cy="812800"/>
            </a:xfrm>
          </p:grpSpPr>
          <p:sp>
            <p:nvSpPr>
              <p:cNvPr id="113" name="Google Shape;113;p1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5271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114;p10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15" name="Google Shape;115;p10"/>
            <p:cNvGrpSpPr/>
            <p:nvPr/>
          </p:nvGrpSpPr>
          <p:grpSpPr>
            <a:xfrm>
              <a:off x="1941616" y="0"/>
              <a:ext cx="450470" cy="450470"/>
              <a:chOff x="0" y="0"/>
              <a:chExt cx="812800" cy="812800"/>
            </a:xfrm>
          </p:grpSpPr>
          <p:sp>
            <p:nvSpPr>
              <p:cNvPr id="116" name="Google Shape;116;p1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5271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117;p10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18" name="Google Shape;118;p10"/>
            <p:cNvGrpSpPr/>
            <p:nvPr/>
          </p:nvGrpSpPr>
          <p:grpSpPr>
            <a:xfrm>
              <a:off x="8641080" y="70702"/>
              <a:ext cx="450470" cy="450470"/>
              <a:chOff x="0" y="0"/>
              <a:chExt cx="812800" cy="812800"/>
            </a:xfrm>
          </p:grpSpPr>
          <p:sp>
            <p:nvSpPr>
              <p:cNvPr id="119" name="Google Shape;119;p1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5271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120;p10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21" name="Google Shape;121;p10"/>
            <p:cNvGrpSpPr/>
            <p:nvPr/>
          </p:nvGrpSpPr>
          <p:grpSpPr>
            <a:xfrm>
              <a:off x="45720" y="88912"/>
              <a:ext cx="450470" cy="450470"/>
              <a:chOff x="0" y="0"/>
              <a:chExt cx="812800" cy="812800"/>
            </a:xfrm>
          </p:grpSpPr>
          <p:sp>
            <p:nvSpPr>
              <p:cNvPr id="122" name="Google Shape;122;p1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5271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123;p10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130" name="Google Shape;130;p10"/>
          <p:cNvSpPr txBox="1"/>
          <p:nvPr/>
        </p:nvSpPr>
        <p:spPr>
          <a:xfrm>
            <a:off x="7141305" y="4495521"/>
            <a:ext cx="4005388" cy="8802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R="0" lvl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</a:pPr>
            <a:r>
              <a:rPr lang="cs-CZ" sz="4400" dirty="0">
                <a:solidFill>
                  <a:schemeClr val="bg1"/>
                </a:solidFill>
                <a:latin typeface="Ubuntu"/>
                <a:sym typeface="Ubuntu"/>
              </a:rPr>
              <a:t>Pasivní chlazení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0D3D079-2B98-ACDE-6A3E-D564B4C6AF7E}"/>
              </a:ext>
            </a:extLst>
          </p:cNvPr>
          <p:cNvSpPr/>
          <p:nvPr/>
        </p:nvSpPr>
        <p:spPr>
          <a:xfrm>
            <a:off x="7003249" y="1280235"/>
            <a:ext cx="4281501" cy="14093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1000" dirty="0">
                <a:latin typeface="Bahnschrift Condensed" panose="020B0502040204020203" pitchFamily="34" charset="0"/>
              </a:rPr>
              <a:t>Chlazení</a:t>
            </a:r>
          </a:p>
        </p:txBody>
      </p:sp>
      <p:pic>
        <p:nvPicPr>
          <p:cNvPr id="5" name="Picture 12" descr="Komponenty | Chladiče, ventilátory | Ventilátory | SUNTECH Computer -  prodej počítačů, elektroniky a spotřebního materiálu">
            <a:extLst>
              <a:ext uri="{FF2B5EF4-FFF2-40B4-BE49-F238E27FC236}">
                <a16:creationId xmlns:a16="http://schemas.microsoft.com/office/drawing/2014/main" id="{56F99AB7-1DB4-2DD2-448B-AD6A833481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79247" y="-7295425"/>
            <a:ext cx="3085635" cy="3147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0" descr="MSI MAG META 5 5E – Herní bomba s minimalistickou tváří | Herní počítač |  MSI">
            <a:extLst>
              <a:ext uri="{FF2B5EF4-FFF2-40B4-BE49-F238E27FC236}">
                <a16:creationId xmlns:a16="http://schemas.microsoft.com/office/drawing/2014/main" id="{79CABA56-851B-174C-2BCA-2261AD48E5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8464" y="-7643064"/>
            <a:ext cx="5019254" cy="4015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Thermaltake Smart RGB 600W, Napájecí zdroj pro PC | AB-COM.cz">
            <a:extLst>
              <a:ext uri="{FF2B5EF4-FFF2-40B4-BE49-F238E27FC236}">
                <a16:creationId xmlns:a16="http://schemas.microsoft.com/office/drawing/2014/main" id="{BC30536A-A073-FB7E-5331-007549820E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1270" y="-7704399"/>
            <a:ext cx="3695665" cy="3712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Google Shape;130;p10">
            <a:extLst>
              <a:ext uri="{FF2B5EF4-FFF2-40B4-BE49-F238E27FC236}">
                <a16:creationId xmlns:a16="http://schemas.microsoft.com/office/drawing/2014/main" id="{7079468D-360E-7705-9905-6BE04CD3C8DD}"/>
              </a:ext>
            </a:extLst>
          </p:cNvPr>
          <p:cNvSpPr txBox="1"/>
          <p:nvPr/>
        </p:nvSpPr>
        <p:spPr>
          <a:xfrm>
            <a:off x="7122255" y="5711436"/>
            <a:ext cx="4043488" cy="8802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R="0" lvl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</a:pPr>
            <a:r>
              <a:rPr lang="cs-CZ" sz="4400" dirty="0">
                <a:solidFill>
                  <a:schemeClr val="bg1"/>
                </a:solidFill>
                <a:latin typeface="Ubuntu"/>
                <a:sym typeface="Ubuntu"/>
              </a:rPr>
              <a:t>Aktivní chlazení</a:t>
            </a:r>
          </a:p>
        </p:txBody>
      </p:sp>
      <p:sp>
        <p:nvSpPr>
          <p:cNvPr id="9" name="Google Shape;130;p10">
            <a:extLst>
              <a:ext uri="{FF2B5EF4-FFF2-40B4-BE49-F238E27FC236}">
                <a16:creationId xmlns:a16="http://schemas.microsoft.com/office/drawing/2014/main" id="{B69069CA-EA28-AA43-D7FC-CA4826D53BFE}"/>
              </a:ext>
            </a:extLst>
          </p:cNvPr>
          <p:cNvSpPr txBox="1"/>
          <p:nvPr/>
        </p:nvSpPr>
        <p:spPr>
          <a:xfrm>
            <a:off x="7292389" y="6927351"/>
            <a:ext cx="3771404" cy="8802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R="0" lvl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</a:pPr>
            <a:r>
              <a:rPr lang="cs-CZ" sz="4400" dirty="0">
                <a:solidFill>
                  <a:schemeClr val="bg1"/>
                </a:solidFill>
                <a:latin typeface="Ubuntu"/>
                <a:sym typeface="Ubuntu"/>
              </a:rPr>
              <a:t>Vodní chlazení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EDB9378-A74D-5B19-0187-37F567D3EE78}"/>
              </a:ext>
            </a:extLst>
          </p:cNvPr>
          <p:cNvSpPr txBox="1"/>
          <p:nvPr/>
        </p:nvSpPr>
        <p:spPr>
          <a:xfrm>
            <a:off x="1633822" y="11562248"/>
            <a:ext cx="10537344" cy="24283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marR="0" lvl="0" indent="-5715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cs-CZ" sz="4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Ubuntu"/>
              </a:rPr>
              <a:t>Obvykle hliník, měď (žebrování)</a:t>
            </a:r>
          </a:p>
          <a:p>
            <a:pPr marL="571500" indent="-571500">
              <a:lnSpc>
                <a:spcPct val="130000"/>
              </a:lnSpc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cs-CZ" sz="4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Ubuntu"/>
              </a:rPr>
              <a:t>Samovolné ochlazení =&gt; žádný ventilátor</a:t>
            </a:r>
          </a:p>
          <a:p>
            <a:pPr marL="571500" marR="0" lvl="0" indent="-5715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cs-CZ" sz="4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Ubuntu"/>
              </a:rPr>
              <a:t>Používán u procesorů a grafických karet</a:t>
            </a:r>
          </a:p>
        </p:txBody>
      </p:sp>
      <p:pic>
        <p:nvPicPr>
          <p:cNvPr id="10" name="Picture 6">
            <a:extLst>
              <a:ext uri="{FF2B5EF4-FFF2-40B4-BE49-F238E27FC236}">
                <a16:creationId xmlns:a16="http://schemas.microsoft.com/office/drawing/2014/main" id="{9314AF00-E5F3-69CE-4E17-A591FF5321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3213" y="10189023"/>
            <a:ext cx="6197701" cy="6197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45742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0"/>
          <p:cNvSpPr/>
          <p:nvPr/>
        </p:nvSpPr>
        <p:spPr>
          <a:xfrm>
            <a:off x="-61339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t="-75855" b="-75855"/>
            </a:stretch>
          </a:blipFill>
          <a:ln>
            <a:noFill/>
          </a:ln>
        </p:spPr>
        <p:txBody>
          <a:bodyPr/>
          <a:lstStyle/>
          <a:p>
            <a:endParaRPr lang="cs-CZ"/>
          </a:p>
        </p:txBody>
      </p:sp>
      <p:grpSp>
        <p:nvGrpSpPr>
          <p:cNvPr id="88" name="Google Shape;88;p10"/>
          <p:cNvGrpSpPr/>
          <p:nvPr/>
        </p:nvGrpSpPr>
        <p:grpSpPr>
          <a:xfrm>
            <a:off x="390010" y="383599"/>
            <a:ext cx="6818662" cy="7015545"/>
            <a:chOff x="0" y="0"/>
            <a:chExt cx="9091550" cy="9354060"/>
          </a:xfrm>
        </p:grpSpPr>
        <p:cxnSp>
          <p:nvCxnSpPr>
            <p:cNvPr id="89" name="Google Shape;89;p10"/>
            <p:cNvCxnSpPr/>
            <p:nvPr/>
          </p:nvCxnSpPr>
          <p:spPr>
            <a:xfrm>
              <a:off x="245555" y="450470"/>
              <a:ext cx="0" cy="8656320"/>
            </a:xfrm>
            <a:prstGeom prst="straightConnector1">
              <a:avLst/>
            </a:prstGeom>
            <a:noFill/>
            <a:ln w="50800" cap="flat" cmpd="sng">
              <a:solidFill>
                <a:srgbClr val="5271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grpSp>
          <p:nvGrpSpPr>
            <p:cNvPr id="90" name="Google Shape;90;p10"/>
            <p:cNvGrpSpPr/>
            <p:nvPr/>
          </p:nvGrpSpPr>
          <p:grpSpPr>
            <a:xfrm>
              <a:off x="0" y="8903590"/>
              <a:ext cx="450470" cy="450470"/>
              <a:chOff x="0" y="0"/>
              <a:chExt cx="812800" cy="812800"/>
            </a:xfrm>
          </p:grpSpPr>
          <p:sp>
            <p:nvSpPr>
              <p:cNvPr id="91" name="Google Shape;91;p1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5271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92;p10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cxnSp>
          <p:nvCxnSpPr>
            <p:cNvPr id="93" name="Google Shape;93;p10"/>
            <p:cNvCxnSpPr/>
            <p:nvPr/>
          </p:nvCxnSpPr>
          <p:spPr>
            <a:xfrm rot="10800000">
              <a:off x="209995" y="270537"/>
              <a:ext cx="8656320" cy="0"/>
            </a:xfrm>
            <a:prstGeom prst="straightConnector1">
              <a:avLst/>
            </a:prstGeom>
            <a:noFill/>
            <a:ln w="50800" cap="flat" cmpd="sng">
              <a:solidFill>
                <a:srgbClr val="5271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grpSp>
          <p:nvGrpSpPr>
            <p:cNvPr id="94" name="Google Shape;94;p10"/>
            <p:cNvGrpSpPr/>
            <p:nvPr/>
          </p:nvGrpSpPr>
          <p:grpSpPr>
            <a:xfrm>
              <a:off x="15240" y="7178325"/>
              <a:ext cx="450470" cy="450470"/>
              <a:chOff x="0" y="0"/>
              <a:chExt cx="812800" cy="812800"/>
            </a:xfrm>
          </p:grpSpPr>
          <p:sp>
            <p:nvSpPr>
              <p:cNvPr id="95" name="Google Shape;95;p1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5271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96;p10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97" name="Google Shape;97;p10"/>
            <p:cNvGrpSpPr/>
            <p:nvPr/>
          </p:nvGrpSpPr>
          <p:grpSpPr>
            <a:xfrm>
              <a:off x="1941616" y="0"/>
              <a:ext cx="450470" cy="450470"/>
              <a:chOff x="0" y="0"/>
              <a:chExt cx="812800" cy="812800"/>
            </a:xfrm>
          </p:grpSpPr>
          <p:sp>
            <p:nvSpPr>
              <p:cNvPr id="98" name="Google Shape;98;p1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5271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99;p10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0" name="Google Shape;100;p10"/>
            <p:cNvGrpSpPr/>
            <p:nvPr/>
          </p:nvGrpSpPr>
          <p:grpSpPr>
            <a:xfrm>
              <a:off x="8641080" y="70702"/>
              <a:ext cx="450470" cy="450470"/>
              <a:chOff x="0" y="0"/>
              <a:chExt cx="812800" cy="812800"/>
            </a:xfrm>
          </p:grpSpPr>
          <p:sp>
            <p:nvSpPr>
              <p:cNvPr id="101" name="Google Shape;101;p1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5271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102;p10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3" name="Google Shape;103;p10"/>
            <p:cNvGrpSpPr/>
            <p:nvPr/>
          </p:nvGrpSpPr>
          <p:grpSpPr>
            <a:xfrm>
              <a:off x="45720" y="88912"/>
              <a:ext cx="450470" cy="450470"/>
              <a:chOff x="0" y="0"/>
              <a:chExt cx="812800" cy="812800"/>
            </a:xfrm>
          </p:grpSpPr>
          <p:sp>
            <p:nvSpPr>
              <p:cNvPr id="104" name="Google Shape;104;p1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5271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105;p10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106" name="Google Shape;106;p10"/>
          <p:cNvGrpSpPr/>
          <p:nvPr/>
        </p:nvGrpSpPr>
        <p:grpSpPr>
          <a:xfrm rot="10800000">
            <a:off x="11105689" y="2926874"/>
            <a:ext cx="6818662" cy="7015545"/>
            <a:chOff x="0" y="0"/>
            <a:chExt cx="9091550" cy="9354060"/>
          </a:xfrm>
        </p:grpSpPr>
        <p:cxnSp>
          <p:nvCxnSpPr>
            <p:cNvPr id="107" name="Google Shape;107;p10"/>
            <p:cNvCxnSpPr/>
            <p:nvPr/>
          </p:nvCxnSpPr>
          <p:spPr>
            <a:xfrm>
              <a:off x="245555" y="450470"/>
              <a:ext cx="0" cy="8656320"/>
            </a:xfrm>
            <a:prstGeom prst="straightConnector1">
              <a:avLst/>
            </a:prstGeom>
            <a:noFill/>
            <a:ln w="50800" cap="flat" cmpd="sng">
              <a:solidFill>
                <a:srgbClr val="5271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grpSp>
          <p:nvGrpSpPr>
            <p:cNvPr id="108" name="Google Shape;108;p10"/>
            <p:cNvGrpSpPr/>
            <p:nvPr/>
          </p:nvGrpSpPr>
          <p:grpSpPr>
            <a:xfrm>
              <a:off x="0" y="8903590"/>
              <a:ext cx="450470" cy="450470"/>
              <a:chOff x="0" y="0"/>
              <a:chExt cx="812800" cy="812800"/>
            </a:xfrm>
          </p:grpSpPr>
          <p:sp>
            <p:nvSpPr>
              <p:cNvPr id="109" name="Google Shape;109;p1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5271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110;p10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cxnSp>
          <p:nvCxnSpPr>
            <p:cNvPr id="111" name="Google Shape;111;p10"/>
            <p:cNvCxnSpPr/>
            <p:nvPr/>
          </p:nvCxnSpPr>
          <p:spPr>
            <a:xfrm rot="10800000">
              <a:off x="209995" y="270537"/>
              <a:ext cx="8656320" cy="0"/>
            </a:xfrm>
            <a:prstGeom prst="straightConnector1">
              <a:avLst/>
            </a:prstGeom>
            <a:noFill/>
            <a:ln w="50800" cap="flat" cmpd="sng">
              <a:solidFill>
                <a:srgbClr val="5271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grpSp>
          <p:nvGrpSpPr>
            <p:cNvPr id="112" name="Google Shape;112;p10"/>
            <p:cNvGrpSpPr/>
            <p:nvPr/>
          </p:nvGrpSpPr>
          <p:grpSpPr>
            <a:xfrm>
              <a:off x="15240" y="7178325"/>
              <a:ext cx="450470" cy="450470"/>
              <a:chOff x="0" y="0"/>
              <a:chExt cx="812800" cy="812800"/>
            </a:xfrm>
          </p:grpSpPr>
          <p:sp>
            <p:nvSpPr>
              <p:cNvPr id="113" name="Google Shape;113;p1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5271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114;p10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15" name="Google Shape;115;p10"/>
            <p:cNvGrpSpPr/>
            <p:nvPr/>
          </p:nvGrpSpPr>
          <p:grpSpPr>
            <a:xfrm>
              <a:off x="1941616" y="0"/>
              <a:ext cx="450470" cy="450470"/>
              <a:chOff x="0" y="0"/>
              <a:chExt cx="812800" cy="812800"/>
            </a:xfrm>
          </p:grpSpPr>
          <p:sp>
            <p:nvSpPr>
              <p:cNvPr id="116" name="Google Shape;116;p1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5271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117;p10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18" name="Google Shape;118;p10"/>
            <p:cNvGrpSpPr/>
            <p:nvPr/>
          </p:nvGrpSpPr>
          <p:grpSpPr>
            <a:xfrm>
              <a:off x="8641080" y="70702"/>
              <a:ext cx="450470" cy="450470"/>
              <a:chOff x="0" y="0"/>
              <a:chExt cx="812800" cy="812800"/>
            </a:xfrm>
          </p:grpSpPr>
          <p:sp>
            <p:nvSpPr>
              <p:cNvPr id="119" name="Google Shape;119;p1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5271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120;p10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21" name="Google Shape;121;p10"/>
            <p:cNvGrpSpPr/>
            <p:nvPr/>
          </p:nvGrpSpPr>
          <p:grpSpPr>
            <a:xfrm>
              <a:off x="45720" y="88912"/>
              <a:ext cx="450470" cy="450470"/>
              <a:chOff x="0" y="0"/>
              <a:chExt cx="812800" cy="812800"/>
            </a:xfrm>
          </p:grpSpPr>
          <p:sp>
            <p:nvSpPr>
              <p:cNvPr id="122" name="Google Shape;122;p1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5271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123;p10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130" name="Google Shape;130;p10"/>
          <p:cNvSpPr txBox="1"/>
          <p:nvPr/>
        </p:nvSpPr>
        <p:spPr>
          <a:xfrm>
            <a:off x="7398219" y="2518427"/>
            <a:ext cx="3671610" cy="8802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R="0" lvl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</a:pPr>
            <a:r>
              <a:rPr lang="cs-CZ" sz="4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Ubuntu"/>
              </a:rPr>
              <a:t>Pasivní chlazení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0D3D079-2B98-ACDE-6A3E-D564B4C6AF7E}"/>
              </a:ext>
            </a:extLst>
          </p:cNvPr>
          <p:cNvSpPr/>
          <p:nvPr/>
        </p:nvSpPr>
        <p:spPr>
          <a:xfrm>
            <a:off x="7003249" y="1280235"/>
            <a:ext cx="4281501" cy="14093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1000" dirty="0">
                <a:latin typeface="Bahnschrift Condensed" panose="020B0502040204020203" pitchFamily="34" charset="0"/>
              </a:rPr>
              <a:t>Chlazení</a:t>
            </a:r>
          </a:p>
        </p:txBody>
      </p:sp>
      <p:pic>
        <p:nvPicPr>
          <p:cNvPr id="5" name="Picture 12" descr="Komponenty | Chladiče, ventilátory | Ventilátory | SUNTECH Computer -  prodej počítačů, elektroniky a spotřebního materiálu">
            <a:extLst>
              <a:ext uri="{FF2B5EF4-FFF2-40B4-BE49-F238E27FC236}">
                <a16:creationId xmlns:a16="http://schemas.microsoft.com/office/drawing/2014/main" id="{56F99AB7-1DB4-2DD2-448B-AD6A833481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79247" y="-7295425"/>
            <a:ext cx="3085635" cy="3147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0" descr="MSI MAG META 5 5E – Herní bomba s minimalistickou tváří | Herní počítač |  MSI">
            <a:extLst>
              <a:ext uri="{FF2B5EF4-FFF2-40B4-BE49-F238E27FC236}">
                <a16:creationId xmlns:a16="http://schemas.microsoft.com/office/drawing/2014/main" id="{79CABA56-851B-174C-2BCA-2261AD48E5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8464" y="-7643064"/>
            <a:ext cx="5019254" cy="4015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Thermaltake Smart RGB 600W, Napájecí zdroj pro PC | AB-COM.cz">
            <a:extLst>
              <a:ext uri="{FF2B5EF4-FFF2-40B4-BE49-F238E27FC236}">
                <a16:creationId xmlns:a16="http://schemas.microsoft.com/office/drawing/2014/main" id="{BC30536A-A073-FB7E-5331-007549820E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1270" y="-7704399"/>
            <a:ext cx="3695665" cy="3712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Google Shape;130;p10">
            <a:extLst>
              <a:ext uri="{FF2B5EF4-FFF2-40B4-BE49-F238E27FC236}">
                <a16:creationId xmlns:a16="http://schemas.microsoft.com/office/drawing/2014/main" id="{7079468D-360E-7705-9905-6BE04CD3C8DD}"/>
              </a:ext>
            </a:extLst>
          </p:cNvPr>
          <p:cNvSpPr txBox="1"/>
          <p:nvPr/>
        </p:nvSpPr>
        <p:spPr>
          <a:xfrm>
            <a:off x="-5324652" y="2518427"/>
            <a:ext cx="5141301" cy="8802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R="0" lvl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</a:pPr>
            <a:r>
              <a:rPr lang="cs-CZ" sz="4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Ubuntu"/>
              </a:rPr>
              <a:t>Aktivní chlazení</a:t>
            </a:r>
          </a:p>
        </p:txBody>
      </p:sp>
      <p:sp>
        <p:nvSpPr>
          <p:cNvPr id="9" name="Google Shape;130;p10">
            <a:extLst>
              <a:ext uri="{FF2B5EF4-FFF2-40B4-BE49-F238E27FC236}">
                <a16:creationId xmlns:a16="http://schemas.microsoft.com/office/drawing/2014/main" id="{B69069CA-EA28-AA43-D7FC-CA4826D53BFE}"/>
              </a:ext>
            </a:extLst>
          </p:cNvPr>
          <p:cNvSpPr txBox="1"/>
          <p:nvPr/>
        </p:nvSpPr>
        <p:spPr>
          <a:xfrm>
            <a:off x="-5202640" y="5143500"/>
            <a:ext cx="5141301" cy="8802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R="0" lvl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</a:pPr>
            <a:r>
              <a:rPr lang="cs-CZ" sz="4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Ubuntu"/>
              </a:rPr>
              <a:t>Vodní chlazení</a:t>
            </a:r>
          </a:p>
        </p:txBody>
      </p:sp>
      <p:sp>
        <p:nvSpPr>
          <p:cNvPr id="10" name="Google Shape;130;p10">
            <a:extLst>
              <a:ext uri="{FF2B5EF4-FFF2-40B4-BE49-F238E27FC236}">
                <a16:creationId xmlns:a16="http://schemas.microsoft.com/office/drawing/2014/main" id="{7289C265-D35C-B468-29C7-4436CA82F66C}"/>
              </a:ext>
            </a:extLst>
          </p:cNvPr>
          <p:cNvSpPr txBox="1"/>
          <p:nvPr/>
        </p:nvSpPr>
        <p:spPr>
          <a:xfrm>
            <a:off x="1720722" y="4136724"/>
            <a:ext cx="9789222" cy="24006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571500" marR="0" lvl="0" indent="-5715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cs-CZ" sz="4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Ubuntu"/>
              </a:rPr>
              <a:t>Obvykle hliník, měď (žebrování)</a:t>
            </a:r>
          </a:p>
          <a:p>
            <a:pPr marL="571500" indent="-571500">
              <a:lnSpc>
                <a:spcPct val="130000"/>
              </a:lnSpc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cs-CZ" sz="4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Ubuntu"/>
              </a:rPr>
              <a:t>Samovolné ochlazení =&gt; žádný ventilátor</a:t>
            </a:r>
          </a:p>
          <a:p>
            <a:pPr marL="571500" marR="0" lvl="0" indent="-5715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cs-CZ" sz="4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Ubuntu"/>
              </a:rPr>
              <a:t>Používán u procesorů a grafických karet</a:t>
            </a:r>
          </a:p>
        </p:txBody>
      </p:sp>
      <p:pic>
        <p:nvPicPr>
          <p:cNvPr id="8198" name="Picture 6">
            <a:extLst>
              <a:ext uri="{FF2B5EF4-FFF2-40B4-BE49-F238E27FC236}">
                <a16:creationId xmlns:a16="http://schemas.microsoft.com/office/drawing/2014/main" id="{6D4E2694-532A-1751-3971-7022B6C34E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3544" y="2604933"/>
            <a:ext cx="6197701" cy="6197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Google Shape;130;p10">
            <a:extLst>
              <a:ext uri="{FF2B5EF4-FFF2-40B4-BE49-F238E27FC236}">
                <a16:creationId xmlns:a16="http://schemas.microsoft.com/office/drawing/2014/main" id="{886AE400-17AC-3C6A-8D53-6C3E434B5AED}"/>
              </a:ext>
            </a:extLst>
          </p:cNvPr>
          <p:cNvSpPr txBox="1"/>
          <p:nvPr/>
        </p:nvSpPr>
        <p:spPr>
          <a:xfrm>
            <a:off x="1773853" y="11937855"/>
            <a:ext cx="9789222" cy="24006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571500" marR="0" lvl="0" indent="-5715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cs-CZ" sz="4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Ubuntu"/>
              </a:rPr>
              <a:t>Ventilátory (otáčky, velikost)</a:t>
            </a:r>
          </a:p>
          <a:p>
            <a:pPr marL="571500" marR="0" lvl="0" indent="-5715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cs-CZ" sz="4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Ubuntu"/>
              </a:rPr>
              <a:t>Vhodné rozmístění</a:t>
            </a:r>
          </a:p>
          <a:p>
            <a:pPr marL="571500" marR="0" lvl="0" indent="-5715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cs-CZ" sz="4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Ubuntu"/>
              </a:rPr>
              <a:t>Pohyblivá část =&gt; Větší hluk</a:t>
            </a:r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id="{F7B28037-275D-7EFC-1CB7-1A0495BD88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4028" y="11227416"/>
            <a:ext cx="4949711" cy="4949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49091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0"/>
          <p:cNvSpPr/>
          <p:nvPr/>
        </p:nvSpPr>
        <p:spPr>
          <a:xfrm>
            <a:off x="-61339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t="-75855" b="-75855"/>
            </a:stretch>
          </a:blipFill>
          <a:ln>
            <a:noFill/>
          </a:ln>
        </p:spPr>
        <p:txBody>
          <a:bodyPr/>
          <a:lstStyle/>
          <a:p>
            <a:endParaRPr lang="cs-CZ"/>
          </a:p>
        </p:txBody>
      </p:sp>
      <p:grpSp>
        <p:nvGrpSpPr>
          <p:cNvPr id="88" name="Google Shape;88;p10"/>
          <p:cNvGrpSpPr/>
          <p:nvPr/>
        </p:nvGrpSpPr>
        <p:grpSpPr>
          <a:xfrm>
            <a:off x="390010" y="383599"/>
            <a:ext cx="6818662" cy="7015545"/>
            <a:chOff x="0" y="0"/>
            <a:chExt cx="9091550" cy="9354060"/>
          </a:xfrm>
        </p:grpSpPr>
        <p:cxnSp>
          <p:nvCxnSpPr>
            <p:cNvPr id="89" name="Google Shape;89;p10"/>
            <p:cNvCxnSpPr/>
            <p:nvPr/>
          </p:nvCxnSpPr>
          <p:spPr>
            <a:xfrm>
              <a:off x="245555" y="450470"/>
              <a:ext cx="0" cy="8656320"/>
            </a:xfrm>
            <a:prstGeom prst="straightConnector1">
              <a:avLst/>
            </a:prstGeom>
            <a:noFill/>
            <a:ln w="50800" cap="flat" cmpd="sng">
              <a:solidFill>
                <a:srgbClr val="5271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grpSp>
          <p:nvGrpSpPr>
            <p:cNvPr id="90" name="Google Shape;90;p10"/>
            <p:cNvGrpSpPr/>
            <p:nvPr/>
          </p:nvGrpSpPr>
          <p:grpSpPr>
            <a:xfrm>
              <a:off x="0" y="8903590"/>
              <a:ext cx="450470" cy="450470"/>
              <a:chOff x="0" y="0"/>
              <a:chExt cx="812800" cy="812800"/>
            </a:xfrm>
          </p:grpSpPr>
          <p:sp>
            <p:nvSpPr>
              <p:cNvPr id="91" name="Google Shape;91;p1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5271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92;p10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cxnSp>
          <p:nvCxnSpPr>
            <p:cNvPr id="93" name="Google Shape;93;p10"/>
            <p:cNvCxnSpPr/>
            <p:nvPr/>
          </p:nvCxnSpPr>
          <p:spPr>
            <a:xfrm rot="10800000">
              <a:off x="209995" y="270537"/>
              <a:ext cx="8656320" cy="0"/>
            </a:xfrm>
            <a:prstGeom prst="straightConnector1">
              <a:avLst/>
            </a:prstGeom>
            <a:noFill/>
            <a:ln w="50800" cap="flat" cmpd="sng">
              <a:solidFill>
                <a:srgbClr val="5271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grpSp>
          <p:nvGrpSpPr>
            <p:cNvPr id="94" name="Google Shape;94;p10"/>
            <p:cNvGrpSpPr/>
            <p:nvPr/>
          </p:nvGrpSpPr>
          <p:grpSpPr>
            <a:xfrm>
              <a:off x="15240" y="7178325"/>
              <a:ext cx="450470" cy="450470"/>
              <a:chOff x="0" y="0"/>
              <a:chExt cx="812800" cy="812800"/>
            </a:xfrm>
          </p:grpSpPr>
          <p:sp>
            <p:nvSpPr>
              <p:cNvPr id="95" name="Google Shape;95;p1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5271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96;p10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97" name="Google Shape;97;p10"/>
            <p:cNvGrpSpPr/>
            <p:nvPr/>
          </p:nvGrpSpPr>
          <p:grpSpPr>
            <a:xfrm>
              <a:off x="1941616" y="0"/>
              <a:ext cx="450470" cy="450470"/>
              <a:chOff x="0" y="0"/>
              <a:chExt cx="812800" cy="812800"/>
            </a:xfrm>
          </p:grpSpPr>
          <p:sp>
            <p:nvSpPr>
              <p:cNvPr id="98" name="Google Shape;98;p1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5271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99;p10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0" name="Google Shape;100;p10"/>
            <p:cNvGrpSpPr/>
            <p:nvPr/>
          </p:nvGrpSpPr>
          <p:grpSpPr>
            <a:xfrm>
              <a:off x="8641080" y="70702"/>
              <a:ext cx="450470" cy="450470"/>
              <a:chOff x="0" y="0"/>
              <a:chExt cx="812800" cy="812800"/>
            </a:xfrm>
          </p:grpSpPr>
          <p:sp>
            <p:nvSpPr>
              <p:cNvPr id="101" name="Google Shape;101;p1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5271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102;p10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3" name="Google Shape;103;p10"/>
            <p:cNvGrpSpPr/>
            <p:nvPr/>
          </p:nvGrpSpPr>
          <p:grpSpPr>
            <a:xfrm>
              <a:off x="45720" y="88912"/>
              <a:ext cx="450470" cy="450470"/>
              <a:chOff x="0" y="0"/>
              <a:chExt cx="812800" cy="812800"/>
            </a:xfrm>
          </p:grpSpPr>
          <p:sp>
            <p:nvSpPr>
              <p:cNvPr id="104" name="Google Shape;104;p1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5271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105;p10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106" name="Google Shape;106;p10"/>
          <p:cNvGrpSpPr/>
          <p:nvPr/>
        </p:nvGrpSpPr>
        <p:grpSpPr>
          <a:xfrm rot="10800000">
            <a:off x="11105689" y="2926874"/>
            <a:ext cx="6818662" cy="7015545"/>
            <a:chOff x="0" y="0"/>
            <a:chExt cx="9091550" cy="9354060"/>
          </a:xfrm>
        </p:grpSpPr>
        <p:cxnSp>
          <p:nvCxnSpPr>
            <p:cNvPr id="107" name="Google Shape;107;p10"/>
            <p:cNvCxnSpPr/>
            <p:nvPr/>
          </p:nvCxnSpPr>
          <p:spPr>
            <a:xfrm>
              <a:off x="245555" y="450470"/>
              <a:ext cx="0" cy="8656320"/>
            </a:xfrm>
            <a:prstGeom prst="straightConnector1">
              <a:avLst/>
            </a:prstGeom>
            <a:noFill/>
            <a:ln w="50800" cap="flat" cmpd="sng">
              <a:solidFill>
                <a:srgbClr val="5271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grpSp>
          <p:nvGrpSpPr>
            <p:cNvPr id="108" name="Google Shape;108;p10"/>
            <p:cNvGrpSpPr/>
            <p:nvPr/>
          </p:nvGrpSpPr>
          <p:grpSpPr>
            <a:xfrm>
              <a:off x="0" y="8903590"/>
              <a:ext cx="450470" cy="450470"/>
              <a:chOff x="0" y="0"/>
              <a:chExt cx="812800" cy="812800"/>
            </a:xfrm>
          </p:grpSpPr>
          <p:sp>
            <p:nvSpPr>
              <p:cNvPr id="109" name="Google Shape;109;p1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5271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110;p10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cxnSp>
          <p:nvCxnSpPr>
            <p:cNvPr id="111" name="Google Shape;111;p10"/>
            <p:cNvCxnSpPr/>
            <p:nvPr/>
          </p:nvCxnSpPr>
          <p:spPr>
            <a:xfrm rot="10800000">
              <a:off x="209995" y="270537"/>
              <a:ext cx="8656320" cy="0"/>
            </a:xfrm>
            <a:prstGeom prst="straightConnector1">
              <a:avLst/>
            </a:prstGeom>
            <a:noFill/>
            <a:ln w="50800" cap="flat" cmpd="sng">
              <a:solidFill>
                <a:srgbClr val="5271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grpSp>
          <p:nvGrpSpPr>
            <p:cNvPr id="112" name="Google Shape;112;p10"/>
            <p:cNvGrpSpPr/>
            <p:nvPr/>
          </p:nvGrpSpPr>
          <p:grpSpPr>
            <a:xfrm>
              <a:off x="15240" y="7178325"/>
              <a:ext cx="450470" cy="450470"/>
              <a:chOff x="0" y="0"/>
              <a:chExt cx="812800" cy="812800"/>
            </a:xfrm>
          </p:grpSpPr>
          <p:sp>
            <p:nvSpPr>
              <p:cNvPr id="113" name="Google Shape;113;p1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5271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114;p10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15" name="Google Shape;115;p10"/>
            <p:cNvGrpSpPr/>
            <p:nvPr/>
          </p:nvGrpSpPr>
          <p:grpSpPr>
            <a:xfrm>
              <a:off x="1941616" y="0"/>
              <a:ext cx="450470" cy="450470"/>
              <a:chOff x="0" y="0"/>
              <a:chExt cx="812800" cy="812800"/>
            </a:xfrm>
          </p:grpSpPr>
          <p:sp>
            <p:nvSpPr>
              <p:cNvPr id="116" name="Google Shape;116;p1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5271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117;p10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18" name="Google Shape;118;p10"/>
            <p:cNvGrpSpPr/>
            <p:nvPr/>
          </p:nvGrpSpPr>
          <p:grpSpPr>
            <a:xfrm>
              <a:off x="8641080" y="70702"/>
              <a:ext cx="450470" cy="450470"/>
              <a:chOff x="0" y="0"/>
              <a:chExt cx="812800" cy="812800"/>
            </a:xfrm>
          </p:grpSpPr>
          <p:sp>
            <p:nvSpPr>
              <p:cNvPr id="119" name="Google Shape;119;p1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5271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120;p10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21" name="Google Shape;121;p10"/>
            <p:cNvGrpSpPr/>
            <p:nvPr/>
          </p:nvGrpSpPr>
          <p:grpSpPr>
            <a:xfrm>
              <a:off x="45720" y="88912"/>
              <a:ext cx="450470" cy="450470"/>
              <a:chOff x="0" y="0"/>
              <a:chExt cx="812800" cy="812800"/>
            </a:xfrm>
          </p:grpSpPr>
          <p:sp>
            <p:nvSpPr>
              <p:cNvPr id="122" name="Google Shape;122;p1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5271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123;p10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130" name="Google Shape;130;p10"/>
          <p:cNvSpPr txBox="1"/>
          <p:nvPr/>
        </p:nvSpPr>
        <p:spPr>
          <a:xfrm>
            <a:off x="25629992" y="2518427"/>
            <a:ext cx="3671610" cy="8802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R="0" lvl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</a:pPr>
            <a:r>
              <a:rPr lang="cs-CZ" sz="4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Ubuntu"/>
              </a:rPr>
              <a:t>Pasivní chlazení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0D3D079-2B98-ACDE-6A3E-D564B4C6AF7E}"/>
              </a:ext>
            </a:extLst>
          </p:cNvPr>
          <p:cNvSpPr/>
          <p:nvPr/>
        </p:nvSpPr>
        <p:spPr>
          <a:xfrm>
            <a:off x="7003249" y="1280235"/>
            <a:ext cx="4281501" cy="14093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1000" dirty="0">
                <a:latin typeface="Bahnschrift Condensed" panose="020B0502040204020203" pitchFamily="34" charset="0"/>
              </a:rPr>
              <a:t>Chlazení</a:t>
            </a:r>
          </a:p>
        </p:txBody>
      </p:sp>
      <p:pic>
        <p:nvPicPr>
          <p:cNvPr id="5" name="Picture 12" descr="Komponenty | Chladiče, ventilátory | Ventilátory | SUNTECH Computer -  prodej počítačů, elektroniky a spotřebního materiálu">
            <a:extLst>
              <a:ext uri="{FF2B5EF4-FFF2-40B4-BE49-F238E27FC236}">
                <a16:creationId xmlns:a16="http://schemas.microsoft.com/office/drawing/2014/main" id="{56F99AB7-1DB4-2DD2-448B-AD6A833481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79247" y="-7295425"/>
            <a:ext cx="3085635" cy="3147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0" descr="MSI MAG META 5 5E – Herní bomba s minimalistickou tváří | Herní počítač |  MSI">
            <a:extLst>
              <a:ext uri="{FF2B5EF4-FFF2-40B4-BE49-F238E27FC236}">
                <a16:creationId xmlns:a16="http://schemas.microsoft.com/office/drawing/2014/main" id="{79CABA56-851B-174C-2BCA-2261AD48E5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8464" y="-7643064"/>
            <a:ext cx="5019254" cy="4015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Thermaltake Smart RGB 600W, Napájecí zdroj pro PC | AB-COM.cz">
            <a:extLst>
              <a:ext uri="{FF2B5EF4-FFF2-40B4-BE49-F238E27FC236}">
                <a16:creationId xmlns:a16="http://schemas.microsoft.com/office/drawing/2014/main" id="{BC30536A-A073-FB7E-5331-007549820E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1270" y="-7704399"/>
            <a:ext cx="3695665" cy="3712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Google Shape;130;p10">
            <a:extLst>
              <a:ext uri="{FF2B5EF4-FFF2-40B4-BE49-F238E27FC236}">
                <a16:creationId xmlns:a16="http://schemas.microsoft.com/office/drawing/2014/main" id="{7079468D-360E-7705-9905-6BE04CD3C8DD}"/>
              </a:ext>
            </a:extLst>
          </p:cNvPr>
          <p:cNvSpPr txBox="1"/>
          <p:nvPr/>
        </p:nvSpPr>
        <p:spPr>
          <a:xfrm>
            <a:off x="7356093" y="2604933"/>
            <a:ext cx="3575813" cy="8802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R="0" lvl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</a:pPr>
            <a:r>
              <a:rPr lang="cs-CZ" sz="4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Ubuntu"/>
              </a:rPr>
              <a:t>Aktivní chlazení</a:t>
            </a:r>
          </a:p>
        </p:txBody>
      </p:sp>
      <p:sp>
        <p:nvSpPr>
          <p:cNvPr id="9" name="Google Shape;130;p10">
            <a:extLst>
              <a:ext uri="{FF2B5EF4-FFF2-40B4-BE49-F238E27FC236}">
                <a16:creationId xmlns:a16="http://schemas.microsoft.com/office/drawing/2014/main" id="{B69069CA-EA28-AA43-D7FC-CA4826D53BFE}"/>
              </a:ext>
            </a:extLst>
          </p:cNvPr>
          <p:cNvSpPr txBox="1"/>
          <p:nvPr/>
        </p:nvSpPr>
        <p:spPr>
          <a:xfrm>
            <a:off x="-5141301" y="2655680"/>
            <a:ext cx="5141301" cy="8802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R="0" lvl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</a:pPr>
            <a:r>
              <a:rPr lang="cs-CZ" sz="4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Ubuntu"/>
              </a:rPr>
              <a:t>Vodní chlazení</a:t>
            </a:r>
          </a:p>
        </p:txBody>
      </p:sp>
      <p:sp>
        <p:nvSpPr>
          <p:cNvPr id="10" name="Google Shape;130;p10">
            <a:extLst>
              <a:ext uri="{FF2B5EF4-FFF2-40B4-BE49-F238E27FC236}">
                <a16:creationId xmlns:a16="http://schemas.microsoft.com/office/drawing/2014/main" id="{7289C265-D35C-B468-29C7-4436CA82F66C}"/>
              </a:ext>
            </a:extLst>
          </p:cNvPr>
          <p:cNvSpPr txBox="1"/>
          <p:nvPr/>
        </p:nvSpPr>
        <p:spPr>
          <a:xfrm>
            <a:off x="19952495" y="4136724"/>
            <a:ext cx="9789222" cy="24006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571500" marR="0" lvl="0" indent="-5715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cs-CZ" sz="4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Ubuntu"/>
              </a:rPr>
              <a:t>Obvykle hliník, měď (žebrování)</a:t>
            </a:r>
          </a:p>
          <a:p>
            <a:pPr marL="571500" indent="-571500">
              <a:lnSpc>
                <a:spcPct val="130000"/>
              </a:lnSpc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cs-CZ" sz="4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Ubuntu"/>
              </a:rPr>
              <a:t>Samovolné ochlazení =&gt; žádný ventilátor</a:t>
            </a:r>
          </a:p>
          <a:p>
            <a:pPr marL="571500" marR="0" lvl="0" indent="-5715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cs-CZ" sz="4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Ubuntu"/>
              </a:rPr>
              <a:t>Používán u procesorů a grafických karet</a:t>
            </a:r>
          </a:p>
        </p:txBody>
      </p:sp>
      <p:pic>
        <p:nvPicPr>
          <p:cNvPr id="8198" name="Picture 6">
            <a:extLst>
              <a:ext uri="{FF2B5EF4-FFF2-40B4-BE49-F238E27FC236}">
                <a16:creationId xmlns:a16="http://schemas.microsoft.com/office/drawing/2014/main" id="{6D4E2694-532A-1751-3971-7022B6C34E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85317" y="2604933"/>
            <a:ext cx="6197701" cy="6197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Google Shape;130;p10">
            <a:extLst>
              <a:ext uri="{FF2B5EF4-FFF2-40B4-BE49-F238E27FC236}">
                <a16:creationId xmlns:a16="http://schemas.microsoft.com/office/drawing/2014/main" id="{96072C04-C3BE-E7CB-EC2F-99CD128E293B}"/>
              </a:ext>
            </a:extLst>
          </p:cNvPr>
          <p:cNvSpPr txBox="1"/>
          <p:nvPr/>
        </p:nvSpPr>
        <p:spPr>
          <a:xfrm>
            <a:off x="1976209" y="4136724"/>
            <a:ext cx="9789222" cy="24006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571500" marR="0" lvl="0" indent="-5715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cs-CZ" sz="4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Ubuntu"/>
              </a:rPr>
              <a:t>Ventilátory (otáčky, velikost)</a:t>
            </a:r>
          </a:p>
          <a:p>
            <a:pPr marL="571500" marR="0" lvl="0" indent="-5715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cs-CZ" sz="4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Ubuntu"/>
              </a:rPr>
              <a:t>Vhodné rozmístění</a:t>
            </a:r>
          </a:p>
          <a:p>
            <a:pPr marL="571500" marR="0" lvl="0" indent="-5715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cs-CZ" sz="4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Ubuntu"/>
              </a:rPr>
              <a:t>Pohyblivá část =&gt; Větší hluk</a:t>
            </a:r>
          </a:p>
        </p:txBody>
      </p:sp>
      <p:pic>
        <p:nvPicPr>
          <p:cNvPr id="20482" name="Picture 2">
            <a:extLst>
              <a:ext uri="{FF2B5EF4-FFF2-40B4-BE49-F238E27FC236}">
                <a16:creationId xmlns:a16="http://schemas.microsoft.com/office/drawing/2014/main" id="{16C82D74-3A33-1FF7-E324-681624AD5C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4028" y="3485174"/>
            <a:ext cx="4949711" cy="4949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Google Shape;130;p10">
            <a:extLst>
              <a:ext uri="{FF2B5EF4-FFF2-40B4-BE49-F238E27FC236}">
                <a16:creationId xmlns:a16="http://schemas.microsoft.com/office/drawing/2014/main" id="{BB9A5B97-929A-24F5-9800-AE1F4CF4E60D}"/>
              </a:ext>
            </a:extLst>
          </p:cNvPr>
          <p:cNvSpPr txBox="1"/>
          <p:nvPr/>
        </p:nvSpPr>
        <p:spPr>
          <a:xfrm>
            <a:off x="1976209" y="13322814"/>
            <a:ext cx="9789222" cy="24006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571500" marR="0" lvl="0" indent="-5715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cs-CZ" sz="4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Ubuntu"/>
              </a:rPr>
              <a:t>Pohyblivé chladiče s čerpadlem</a:t>
            </a:r>
          </a:p>
          <a:p>
            <a:pPr marL="571500" marR="0" lvl="0" indent="-5715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cs-CZ" sz="4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Ubuntu"/>
              </a:rPr>
              <a:t>Voda, tekutý dusík</a:t>
            </a:r>
          </a:p>
          <a:p>
            <a:pPr marL="571500" marR="0" lvl="0" indent="-5715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cs-CZ" sz="4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Ubuntu"/>
              </a:rPr>
              <a:t>Cenově náročné</a:t>
            </a:r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id="{423DD4FA-A920-EAF0-9A4C-CDB7DA5D50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7789" y="13324898"/>
            <a:ext cx="8543925" cy="4476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03381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2" name="Google Shape;212;p12"/>
          <p:cNvCxnSpPr/>
          <p:nvPr/>
        </p:nvCxnSpPr>
        <p:spPr>
          <a:xfrm>
            <a:off x="574176" y="2739129"/>
            <a:ext cx="0" cy="6492240"/>
          </a:xfrm>
          <a:prstGeom prst="straightConnector1">
            <a:avLst/>
          </a:prstGeom>
          <a:noFill/>
          <a:ln w="38100" cap="flat" cmpd="sng">
            <a:solidFill>
              <a:srgbClr val="5271FF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213" name="Google Shape;213;p12"/>
          <p:cNvGrpSpPr/>
          <p:nvPr/>
        </p:nvGrpSpPr>
        <p:grpSpPr>
          <a:xfrm>
            <a:off x="390010" y="9078969"/>
            <a:ext cx="337852" cy="337852"/>
            <a:chOff x="0" y="0"/>
            <a:chExt cx="812800" cy="812800"/>
          </a:xfrm>
        </p:grpSpPr>
        <p:sp>
          <p:nvSpPr>
            <p:cNvPr id="214" name="Google Shape;214;p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5271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12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16" name="Google Shape;216;p12"/>
          <p:cNvGrpSpPr/>
          <p:nvPr/>
        </p:nvGrpSpPr>
        <p:grpSpPr>
          <a:xfrm>
            <a:off x="401440" y="7785021"/>
            <a:ext cx="337852" cy="337852"/>
            <a:chOff x="0" y="0"/>
            <a:chExt cx="812800" cy="812800"/>
          </a:xfrm>
        </p:grpSpPr>
        <p:sp>
          <p:nvSpPr>
            <p:cNvPr id="217" name="Google Shape;217;p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5271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12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19" name="Google Shape;219;p12"/>
          <p:cNvGrpSpPr/>
          <p:nvPr/>
        </p:nvGrpSpPr>
        <p:grpSpPr>
          <a:xfrm>
            <a:off x="424300" y="2467960"/>
            <a:ext cx="337852" cy="337852"/>
            <a:chOff x="0" y="0"/>
            <a:chExt cx="812800" cy="812800"/>
          </a:xfrm>
        </p:grpSpPr>
        <p:sp>
          <p:nvSpPr>
            <p:cNvPr id="220" name="Google Shape;220;p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5271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12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23" name="Google Shape;223;p12"/>
          <p:cNvSpPr txBox="1"/>
          <p:nvPr/>
        </p:nvSpPr>
        <p:spPr>
          <a:xfrm>
            <a:off x="2068998" y="4120815"/>
            <a:ext cx="5320741" cy="4201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457200" marR="0" lvl="0" indent="-4572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cs-CZ" sz="36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Ubuntu"/>
              </a:rPr>
              <a:t>Nedílná</a:t>
            </a:r>
            <a:r>
              <a:rPr lang="cs-CZ" sz="35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Ubuntu"/>
              </a:rPr>
              <a:t> součást skříně</a:t>
            </a:r>
          </a:p>
          <a:p>
            <a:pPr marL="457200" marR="0" lvl="0" indent="-4572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cs-CZ" sz="35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Ubuntu"/>
              </a:rPr>
              <a:t>Zpracovává AC na DC</a:t>
            </a:r>
          </a:p>
          <a:p>
            <a:pPr marL="457200" marR="0" lvl="0" indent="-4572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cs-CZ" sz="35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Ubuntu"/>
              </a:rPr>
              <a:t>Dělení :</a:t>
            </a:r>
          </a:p>
          <a:p>
            <a:pPr lvl="1">
              <a:lnSpc>
                <a:spcPct val="130000"/>
              </a:lnSpc>
              <a:buClr>
                <a:schemeClr val="bg1"/>
              </a:buClr>
            </a:pPr>
            <a:r>
              <a:rPr lang="cs-CZ" sz="35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Ubuntu"/>
              </a:rPr>
              <a:t>		interní </a:t>
            </a:r>
          </a:p>
          <a:p>
            <a:pPr lvl="2">
              <a:lnSpc>
                <a:spcPct val="130000"/>
              </a:lnSpc>
              <a:buClr>
                <a:schemeClr val="bg1"/>
              </a:buClr>
            </a:pPr>
            <a:r>
              <a:rPr lang="cs-CZ" sz="35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Ubuntu"/>
              </a:rPr>
              <a:t>                  externí </a:t>
            </a:r>
          </a:p>
          <a:p>
            <a:pPr lvl="2">
              <a:lnSpc>
                <a:spcPct val="130000"/>
              </a:lnSpc>
              <a:buClr>
                <a:schemeClr val="bg1"/>
              </a:buClr>
            </a:pPr>
            <a:r>
              <a:rPr lang="cs-CZ" sz="35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Ubuntu"/>
              </a:rPr>
              <a:t>	         zabudované</a:t>
            </a:r>
          </a:p>
        </p:txBody>
      </p:sp>
      <p:cxnSp>
        <p:nvCxnSpPr>
          <p:cNvPr id="229" name="Google Shape;229;p12"/>
          <p:cNvCxnSpPr/>
          <p:nvPr/>
        </p:nvCxnSpPr>
        <p:spPr>
          <a:xfrm rot="10800000">
            <a:off x="570366" y="9301162"/>
            <a:ext cx="6492240" cy="0"/>
          </a:xfrm>
          <a:prstGeom prst="straightConnector1">
            <a:avLst/>
          </a:prstGeom>
          <a:noFill/>
          <a:ln w="38100" cap="flat" cmpd="sng">
            <a:solidFill>
              <a:srgbClr val="5271FF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230" name="Google Shape;230;p12"/>
          <p:cNvGrpSpPr/>
          <p:nvPr/>
        </p:nvGrpSpPr>
        <p:grpSpPr>
          <a:xfrm>
            <a:off x="3237452" y="9132236"/>
            <a:ext cx="337852" cy="337852"/>
            <a:chOff x="0" y="0"/>
            <a:chExt cx="812800" cy="812800"/>
          </a:xfrm>
        </p:grpSpPr>
        <p:sp>
          <p:nvSpPr>
            <p:cNvPr id="231" name="Google Shape;231;p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5271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12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33" name="Google Shape;233;p12"/>
          <p:cNvGrpSpPr/>
          <p:nvPr/>
        </p:nvGrpSpPr>
        <p:grpSpPr>
          <a:xfrm>
            <a:off x="6876387" y="9132236"/>
            <a:ext cx="337852" cy="337852"/>
            <a:chOff x="0" y="0"/>
            <a:chExt cx="812800" cy="812800"/>
          </a:xfrm>
        </p:grpSpPr>
        <p:sp>
          <p:nvSpPr>
            <p:cNvPr id="234" name="Google Shape;234;p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5271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12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36" name="Google Shape;236;p12"/>
          <p:cNvGrpSpPr/>
          <p:nvPr/>
        </p:nvGrpSpPr>
        <p:grpSpPr>
          <a:xfrm>
            <a:off x="1613299" y="403189"/>
            <a:ext cx="5247198" cy="359853"/>
            <a:chOff x="0" y="0"/>
            <a:chExt cx="6996264" cy="479804"/>
          </a:xfrm>
        </p:grpSpPr>
        <p:cxnSp>
          <p:nvCxnSpPr>
            <p:cNvPr id="237" name="Google Shape;237;p12"/>
            <p:cNvCxnSpPr/>
            <p:nvPr/>
          </p:nvCxnSpPr>
          <p:spPr>
            <a:xfrm rot="10800000">
              <a:off x="210609" y="214514"/>
              <a:ext cx="6655451" cy="0"/>
            </a:xfrm>
            <a:prstGeom prst="straightConnector1">
              <a:avLst/>
            </a:prstGeom>
            <a:noFill/>
            <a:ln w="50800" cap="flat" cmpd="sng">
              <a:solidFill>
                <a:srgbClr val="5271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grpSp>
          <p:nvGrpSpPr>
            <p:cNvPr id="238" name="Google Shape;238;p12"/>
            <p:cNvGrpSpPr/>
            <p:nvPr/>
          </p:nvGrpSpPr>
          <p:grpSpPr>
            <a:xfrm rot="5400000">
              <a:off x="6528177" y="11717"/>
              <a:ext cx="468087" cy="468087"/>
              <a:chOff x="0" y="0"/>
              <a:chExt cx="812800" cy="812800"/>
            </a:xfrm>
          </p:grpSpPr>
          <p:sp>
            <p:nvSpPr>
              <p:cNvPr id="239" name="Google Shape;239;p1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5271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" name="Google Shape;240;p12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39050" tIns="39050" rIns="39050" bIns="3905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41" name="Google Shape;241;p12"/>
            <p:cNvGrpSpPr/>
            <p:nvPr/>
          </p:nvGrpSpPr>
          <p:grpSpPr>
            <a:xfrm rot="5400000">
              <a:off x="0" y="0"/>
              <a:ext cx="444652" cy="444652"/>
              <a:chOff x="0" y="0"/>
              <a:chExt cx="812800" cy="812800"/>
            </a:xfrm>
          </p:grpSpPr>
          <p:sp>
            <p:nvSpPr>
              <p:cNvPr id="242" name="Google Shape;242;p1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5271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" name="Google Shape;243;p12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39050" tIns="39050" rIns="39050" bIns="3905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44" name="Google Shape;244;p12"/>
            <p:cNvGrpSpPr/>
            <p:nvPr/>
          </p:nvGrpSpPr>
          <p:grpSpPr>
            <a:xfrm rot="10800000">
              <a:off x="6528177" y="11717"/>
              <a:ext cx="444652" cy="444652"/>
              <a:chOff x="0" y="0"/>
              <a:chExt cx="812800" cy="812800"/>
            </a:xfrm>
          </p:grpSpPr>
          <p:sp>
            <p:nvSpPr>
              <p:cNvPr id="245" name="Google Shape;245;p1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5271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" name="Google Shape;246;p12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39050" tIns="39050" rIns="39050" bIns="3905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247" name="Google Shape;247;p12"/>
          <p:cNvGrpSpPr/>
          <p:nvPr/>
        </p:nvGrpSpPr>
        <p:grpSpPr>
          <a:xfrm>
            <a:off x="11394299" y="403189"/>
            <a:ext cx="5247197" cy="359853"/>
            <a:chOff x="0" y="0"/>
            <a:chExt cx="6996263" cy="479804"/>
          </a:xfrm>
        </p:grpSpPr>
        <p:cxnSp>
          <p:nvCxnSpPr>
            <p:cNvPr id="248" name="Google Shape;248;p12"/>
            <p:cNvCxnSpPr/>
            <p:nvPr/>
          </p:nvCxnSpPr>
          <p:spPr>
            <a:xfrm>
              <a:off x="130204" y="265290"/>
              <a:ext cx="6655451" cy="0"/>
            </a:xfrm>
            <a:prstGeom prst="straightConnector1">
              <a:avLst/>
            </a:prstGeom>
            <a:noFill/>
            <a:ln w="50800" cap="flat" cmpd="sng">
              <a:solidFill>
                <a:srgbClr val="5271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grpSp>
          <p:nvGrpSpPr>
            <p:cNvPr id="249" name="Google Shape;249;p12"/>
            <p:cNvGrpSpPr/>
            <p:nvPr/>
          </p:nvGrpSpPr>
          <p:grpSpPr>
            <a:xfrm rot="-5400000">
              <a:off x="0" y="0"/>
              <a:ext cx="468087" cy="468087"/>
              <a:chOff x="0" y="0"/>
              <a:chExt cx="812800" cy="812800"/>
            </a:xfrm>
          </p:grpSpPr>
          <p:sp>
            <p:nvSpPr>
              <p:cNvPr id="250" name="Google Shape;250;p1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5271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" name="Google Shape;251;p12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39050" tIns="39050" rIns="39050" bIns="3905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52" name="Google Shape;252;p12"/>
            <p:cNvGrpSpPr/>
            <p:nvPr/>
          </p:nvGrpSpPr>
          <p:grpSpPr>
            <a:xfrm rot="-5400000">
              <a:off x="6551611" y="35152"/>
              <a:ext cx="444652" cy="444652"/>
              <a:chOff x="0" y="0"/>
              <a:chExt cx="812800" cy="812800"/>
            </a:xfrm>
          </p:grpSpPr>
          <p:sp>
            <p:nvSpPr>
              <p:cNvPr id="253" name="Google Shape;253;p1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5271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" name="Google Shape;254;p12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39050" tIns="39050" rIns="39050" bIns="3905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55" name="Google Shape;255;p12"/>
            <p:cNvGrpSpPr/>
            <p:nvPr/>
          </p:nvGrpSpPr>
          <p:grpSpPr>
            <a:xfrm>
              <a:off x="23435" y="23435"/>
              <a:ext cx="444652" cy="444652"/>
              <a:chOff x="0" y="0"/>
              <a:chExt cx="812800" cy="812800"/>
            </a:xfrm>
          </p:grpSpPr>
          <p:sp>
            <p:nvSpPr>
              <p:cNvPr id="256" name="Google Shape;256;p1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5271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257;p12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39050" tIns="39050" rIns="39050" bIns="3905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1F86BC51-63FE-3AA7-E262-8098ACC65F02}"/>
              </a:ext>
            </a:extLst>
          </p:cNvPr>
          <p:cNvSpPr>
            <a:spLocks/>
          </p:cNvSpPr>
          <p:nvPr/>
        </p:nvSpPr>
        <p:spPr>
          <a:xfrm>
            <a:off x="2727618" y="2319587"/>
            <a:ext cx="3557746" cy="115988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/>
            <a:r>
              <a:rPr lang="cs-CZ" sz="11000" dirty="0">
                <a:latin typeface="Bahnschrift Condensed" panose="020B0502040204020203" pitchFamily="34" charset="0"/>
              </a:rPr>
              <a:t>Zdroje</a:t>
            </a:r>
          </a:p>
        </p:txBody>
      </p:sp>
      <p:pic>
        <p:nvPicPr>
          <p:cNvPr id="3" name="Picture 12" descr="Komponenty | Chladiče, ventilátory | Ventilátory | SUNTECH Computer -  prodej počítačů, elektroniky a spotřebního materiálu">
            <a:extLst>
              <a:ext uri="{FF2B5EF4-FFF2-40B4-BE49-F238E27FC236}">
                <a16:creationId xmlns:a16="http://schemas.microsoft.com/office/drawing/2014/main" id="{6DFB2FE0-ECFB-EDC1-C782-E21499320C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79247" y="-7295425"/>
            <a:ext cx="3085635" cy="3147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0" descr="MSI MAG META 5 5E – Herní bomba s minimalistickou tváří | Herní počítač |  MSI">
            <a:extLst>
              <a:ext uri="{FF2B5EF4-FFF2-40B4-BE49-F238E27FC236}">
                <a16:creationId xmlns:a16="http://schemas.microsoft.com/office/drawing/2014/main" id="{0A1CFEAB-7CDE-40EF-405F-C03588A20E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8464" y="-7643064"/>
            <a:ext cx="5019254" cy="4015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Thermaltake Smart RGB 600W, Napájecí zdroj pro PC | AB-COM.cz">
            <a:extLst>
              <a:ext uri="{FF2B5EF4-FFF2-40B4-BE49-F238E27FC236}">
                <a16:creationId xmlns:a16="http://schemas.microsoft.com/office/drawing/2014/main" id="{6A6220AE-70D7-5ADA-199A-726D860848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9446" y="2068643"/>
            <a:ext cx="6840936" cy="6871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ow to install a power supply | Rock Paper Shotgun">
            <a:extLst>
              <a:ext uri="{FF2B5EF4-FFF2-40B4-BE49-F238E27FC236}">
                <a16:creationId xmlns:a16="http://schemas.microsoft.com/office/drawing/2014/main" id="{B138F23C-5D85-A116-5FCA-4655691476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127914" y="3932091"/>
            <a:ext cx="6113005" cy="3435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0"/>
          <p:cNvSpPr/>
          <p:nvPr/>
        </p:nvSpPr>
        <p:spPr>
          <a:xfrm>
            <a:off x="-61339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t="-75855" b="-75855"/>
            </a:stretch>
          </a:blipFill>
          <a:ln>
            <a:noFill/>
          </a:ln>
        </p:spPr>
        <p:txBody>
          <a:bodyPr/>
          <a:lstStyle/>
          <a:p>
            <a:endParaRPr lang="cs-CZ"/>
          </a:p>
        </p:txBody>
      </p:sp>
      <p:grpSp>
        <p:nvGrpSpPr>
          <p:cNvPr id="88" name="Google Shape;88;p10"/>
          <p:cNvGrpSpPr/>
          <p:nvPr/>
        </p:nvGrpSpPr>
        <p:grpSpPr>
          <a:xfrm>
            <a:off x="390010" y="383599"/>
            <a:ext cx="6818662" cy="7015545"/>
            <a:chOff x="0" y="0"/>
            <a:chExt cx="9091550" cy="9354060"/>
          </a:xfrm>
        </p:grpSpPr>
        <p:cxnSp>
          <p:nvCxnSpPr>
            <p:cNvPr id="89" name="Google Shape;89;p10"/>
            <p:cNvCxnSpPr/>
            <p:nvPr/>
          </p:nvCxnSpPr>
          <p:spPr>
            <a:xfrm>
              <a:off x="245555" y="450470"/>
              <a:ext cx="0" cy="8656320"/>
            </a:xfrm>
            <a:prstGeom prst="straightConnector1">
              <a:avLst/>
            </a:prstGeom>
            <a:noFill/>
            <a:ln w="50800" cap="flat" cmpd="sng">
              <a:solidFill>
                <a:srgbClr val="5271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grpSp>
          <p:nvGrpSpPr>
            <p:cNvPr id="90" name="Google Shape;90;p10"/>
            <p:cNvGrpSpPr/>
            <p:nvPr/>
          </p:nvGrpSpPr>
          <p:grpSpPr>
            <a:xfrm>
              <a:off x="0" y="8903590"/>
              <a:ext cx="450470" cy="450470"/>
              <a:chOff x="0" y="0"/>
              <a:chExt cx="812800" cy="812800"/>
            </a:xfrm>
          </p:grpSpPr>
          <p:sp>
            <p:nvSpPr>
              <p:cNvPr id="91" name="Google Shape;91;p1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5271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92;p10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cxnSp>
          <p:nvCxnSpPr>
            <p:cNvPr id="93" name="Google Shape;93;p10"/>
            <p:cNvCxnSpPr/>
            <p:nvPr/>
          </p:nvCxnSpPr>
          <p:spPr>
            <a:xfrm rot="10800000">
              <a:off x="209995" y="270537"/>
              <a:ext cx="8656320" cy="0"/>
            </a:xfrm>
            <a:prstGeom prst="straightConnector1">
              <a:avLst/>
            </a:prstGeom>
            <a:noFill/>
            <a:ln w="50800" cap="flat" cmpd="sng">
              <a:solidFill>
                <a:srgbClr val="5271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grpSp>
          <p:nvGrpSpPr>
            <p:cNvPr id="94" name="Google Shape;94;p10"/>
            <p:cNvGrpSpPr/>
            <p:nvPr/>
          </p:nvGrpSpPr>
          <p:grpSpPr>
            <a:xfrm>
              <a:off x="15240" y="7178325"/>
              <a:ext cx="450470" cy="450470"/>
              <a:chOff x="0" y="0"/>
              <a:chExt cx="812800" cy="812800"/>
            </a:xfrm>
          </p:grpSpPr>
          <p:sp>
            <p:nvSpPr>
              <p:cNvPr id="95" name="Google Shape;95;p1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5271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96;p10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97" name="Google Shape;97;p10"/>
            <p:cNvGrpSpPr/>
            <p:nvPr/>
          </p:nvGrpSpPr>
          <p:grpSpPr>
            <a:xfrm>
              <a:off x="1941616" y="0"/>
              <a:ext cx="450470" cy="450470"/>
              <a:chOff x="0" y="0"/>
              <a:chExt cx="812800" cy="812800"/>
            </a:xfrm>
          </p:grpSpPr>
          <p:sp>
            <p:nvSpPr>
              <p:cNvPr id="98" name="Google Shape;98;p1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5271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99;p10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0" name="Google Shape;100;p10"/>
            <p:cNvGrpSpPr/>
            <p:nvPr/>
          </p:nvGrpSpPr>
          <p:grpSpPr>
            <a:xfrm>
              <a:off x="8641080" y="70702"/>
              <a:ext cx="450470" cy="450470"/>
              <a:chOff x="0" y="0"/>
              <a:chExt cx="812800" cy="812800"/>
            </a:xfrm>
          </p:grpSpPr>
          <p:sp>
            <p:nvSpPr>
              <p:cNvPr id="101" name="Google Shape;101;p1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5271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102;p10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3" name="Google Shape;103;p10"/>
            <p:cNvGrpSpPr/>
            <p:nvPr/>
          </p:nvGrpSpPr>
          <p:grpSpPr>
            <a:xfrm>
              <a:off x="45720" y="88912"/>
              <a:ext cx="450470" cy="450470"/>
              <a:chOff x="0" y="0"/>
              <a:chExt cx="812800" cy="812800"/>
            </a:xfrm>
          </p:grpSpPr>
          <p:sp>
            <p:nvSpPr>
              <p:cNvPr id="104" name="Google Shape;104;p1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5271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105;p10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106" name="Google Shape;106;p10"/>
          <p:cNvGrpSpPr/>
          <p:nvPr/>
        </p:nvGrpSpPr>
        <p:grpSpPr>
          <a:xfrm rot="10800000">
            <a:off x="11105689" y="2926874"/>
            <a:ext cx="6818662" cy="7015545"/>
            <a:chOff x="0" y="0"/>
            <a:chExt cx="9091550" cy="9354060"/>
          </a:xfrm>
        </p:grpSpPr>
        <p:cxnSp>
          <p:nvCxnSpPr>
            <p:cNvPr id="107" name="Google Shape;107;p10"/>
            <p:cNvCxnSpPr/>
            <p:nvPr/>
          </p:nvCxnSpPr>
          <p:spPr>
            <a:xfrm>
              <a:off x="245555" y="450470"/>
              <a:ext cx="0" cy="8656320"/>
            </a:xfrm>
            <a:prstGeom prst="straightConnector1">
              <a:avLst/>
            </a:prstGeom>
            <a:noFill/>
            <a:ln w="50800" cap="flat" cmpd="sng">
              <a:solidFill>
                <a:srgbClr val="5271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grpSp>
          <p:nvGrpSpPr>
            <p:cNvPr id="108" name="Google Shape;108;p10"/>
            <p:cNvGrpSpPr/>
            <p:nvPr/>
          </p:nvGrpSpPr>
          <p:grpSpPr>
            <a:xfrm>
              <a:off x="0" y="8903590"/>
              <a:ext cx="450470" cy="450470"/>
              <a:chOff x="0" y="0"/>
              <a:chExt cx="812800" cy="812800"/>
            </a:xfrm>
          </p:grpSpPr>
          <p:sp>
            <p:nvSpPr>
              <p:cNvPr id="109" name="Google Shape;109;p1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5271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110;p10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cxnSp>
          <p:nvCxnSpPr>
            <p:cNvPr id="111" name="Google Shape;111;p10"/>
            <p:cNvCxnSpPr/>
            <p:nvPr/>
          </p:nvCxnSpPr>
          <p:spPr>
            <a:xfrm rot="10800000">
              <a:off x="209995" y="270537"/>
              <a:ext cx="8656320" cy="0"/>
            </a:xfrm>
            <a:prstGeom prst="straightConnector1">
              <a:avLst/>
            </a:prstGeom>
            <a:noFill/>
            <a:ln w="50800" cap="flat" cmpd="sng">
              <a:solidFill>
                <a:srgbClr val="5271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grpSp>
          <p:nvGrpSpPr>
            <p:cNvPr id="112" name="Google Shape;112;p10"/>
            <p:cNvGrpSpPr/>
            <p:nvPr/>
          </p:nvGrpSpPr>
          <p:grpSpPr>
            <a:xfrm>
              <a:off x="15240" y="7178325"/>
              <a:ext cx="450470" cy="450470"/>
              <a:chOff x="0" y="0"/>
              <a:chExt cx="812800" cy="812800"/>
            </a:xfrm>
          </p:grpSpPr>
          <p:sp>
            <p:nvSpPr>
              <p:cNvPr id="113" name="Google Shape;113;p1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5271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114;p10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15" name="Google Shape;115;p10"/>
            <p:cNvGrpSpPr/>
            <p:nvPr/>
          </p:nvGrpSpPr>
          <p:grpSpPr>
            <a:xfrm>
              <a:off x="1941616" y="0"/>
              <a:ext cx="450470" cy="450470"/>
              <a:chOff x="0" y="0"/>
              <a:chExt cx="812800" cy="812800"/>
            </a:xfrm>
          </p:grpSpPr>
          <p:sp>
            <p:nvSpPr>
              <p:cNvPr id="116" name="Google Shape;116;p1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5271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117;p10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18" name="Google Shape;118;p10"/>
            <p:cNvGrpSpPr/>
            <p:nvPr/>
          </p:nvGrpSpPr>
          <p:grpSpPr>
            <a:xfrm>
              <a:off x="8641080" y="70702"/>
              <a:ext cx="450470" cy="450470"/>
              <a:chOff x="0" y="0"/>
              <a:chExt cx="812800" cy="812800"/>
            </a:xfrm>
          </p:grpSpPr>
          <p:sp>
            <p:nvSpPr>
              <p:cNvPr id="119" name="Google Shape;119;p1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5271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120;p10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21" name="Google Shape;121;p10"/>
            <p:cNvGrpSpPr/>
            <p:nvPr/>
          </p:nvGrpSpPr>
          <p:grpSpPr>
            <a:xfrm>
              <a:off x="45720" y="88912"/>
              <a:ext cx="450470" cy="450470"/>
              <a:chOff x="0" y="0"/>
              <a:chExt cx="812800" cy="812800"/>
            </a:xfrm>
          </p:grpSpPr>
          <p:sp>
            <p:nvSpPr>
              <p:cNvPr id="122" name="Google Shape;122;p1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5271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123;p10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B0D3D079-2B98-ACDE-6A3E-D564B4C6AF7E}"/>
              </a:ext>
            </a:extLst>
          </p:cNvPr>
          <p:cNvSpPr/>
          <p:nvPr/>
        </p:nvSpPr>
        <p:spPr>
          <a:xfrm>
            <a:off x="7003249" y="1280235"/>
            <a:ext cx="4281501" cy="14093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1000" dirty="0">
                <a:latin typeface="Bahnschrift Condensed" panose="020B0502040204020203" pitchFamily="34" charset="0"/>
              </a:rPr>
              <a:t>Chlazení</a:t>
            </a:r>
          </a:p>
        </p:txBody>
      </p:sp>
      <p:pic>
        <p:nvPicPr>
          <p:cNvPr id="5" name="Picture 12" descr="Komponenty | Chladiče, ventilátory | Ventilátory | SUNTECH Computer -  prodej počítačů, elektroniky a spotřebního materiálu">
            <a:extLst>
              <a:ext uri="{FF2B5EF4-FFF2-40B4-BE49-F238E27FC236}">
                <a16:creationId xmlns:a16="http://schemas.microsoft.com/office/drawing/2014/main" id="{56F99AB7-1DB4-2DD2-448B-AD6A833481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79247" y="-7295425"/>
            <a:ext cx="3085635" cy="3147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0" descr="MSI MAG META 5 5E – Herní bomba s minimalistickou tváří | Herní počítač |  MSI">
            <a:extLst>
              <a:ext uri="{FF2B5EF4-FFF2-40B4-BE49-F238E27FC236}">
                <a16:creationId xmlns:a16="http://schemas.microsoft.com/office/drawing/2014/main" id="{79CABA56-851B-174C-2BCA-2261AD48E5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8464" y="-7643064"/>
            <a:ext cx="5019254" cy="4015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Thermaltake Smart RGB 600W, Napájecí zdroj pro PC | AB-COM.cz">
            <a:extLst>
              <a:ext uri="{FF2B5EF4-FFF2-40B4-BE49-F238E27FC236}">
                <a16:creationId xmlns:a16="http://schemas.microsoft.com/office/drawing/2014/main" id="{BC30536A-A073-FB7E-5331-007549820E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1270" y="-7704399"/>
            <a:ext cx="3695665" cy="3712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Google Shape;130;p10">
            <a:extLst>
              <a:ext uri="{FF2B5EF4-FFF2-40B4-BE49-F238E27FC236}">
                <a16:creationId xmlns:a16="http://schemas.microsoft.com/office/drawing/2014/main" id="{7079468D-360E-7705-9905-6BE04CD3C8DD}"/>
              </a:ext>
            </a:extLst>
          </p:cNvPr>
          <p:cNvSpPr txBox="1"/>
          <p:nvPr/>
        </p:nvSpPr>
        <p:spPr>
          <a:xfrm>
            <a:off x="7478741" y="2604933"/>
            <a:ext cx="3330515" cy="8802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R="0" lvl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</a:pPr>
            <a:r>
              <a:rPr lang="cs-CZ" sz="4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Ubuntu"/>
              </a:rPr>
              <a:t>Vodní chlazení</a:t>
            </a:r>
          </a:p>
        </p:txBody>
      </p:sp>
      <p:sp>
        <p:nvSpPr>
          <p:cNvPr id="2" name="Google Shape;130;p10">
            <a:extLst>
              <a:ext uri="{FF2B5EF4-FFF2-40B4-BE49-F238E27FC236}">
                <a16:creationId xmlns:a16="http://schemas.microsoft.com/office/drawing/2014/main" id="{96072C04-C3BE-E7CB-EC2F-99CD128E293B}"/>
              </a:ext>
            </a:extLst>
          </p:cNvPr>
          <p:cNvSpPr txBox="1"/>
          <p:nvPr/>
        </p:nvSpPr>
        <p:spPr>
          <a:xfrm>
            <a:off x="1976209" y="4136724"/>
            <a:ext cx="9789222" cy="24006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571500" marR="0" lvl="0" indent="-5715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cs-CZ" sz="4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Ubuntu"/>
              </a:rPr>
              <a:t>Pohyblivé chladiče s čerpadlem</a:t>
            </a:r>
          </a:p>
          <a:p>
            <a:pPr marL="571500" marR="0" lvl="0" indent="-5715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cs-CZ" sz="4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Ubuntu"/>
              </a:rPr>
              <a:t>Voda, tekutý dusík</a:t>
            </a:r>
          </a:p>
          <a:p>
            <a:pPr marL="571500" marR="0" lvl="0" indent="-5715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cs-CZ" sz="4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Ubuntu"/>
              </a:rPr>
              <a:t>Cenově náročné</a:t>
            </a:r>
          </a:p>
        </p:txBody>
      </p:sp>
      <p:sp>
        <p:nvSpPr>
          <p:cNvPr id="4" name="Google Shape;130;p10">
            <a:extLst>
              <a:ext uri="{FF2B5EF4-FFF2-40B4-BE49-F238E27FC236}">
                <a16:creationId xmlns:a16="http://schemas.microsoft.com/office/drawing/2014/main" id="{CE57C475-743F-46C0-EE6B-F06E40A1CB84}"/>
              </a:ext>
            </a:extLst>
          </p:cNvPr>
          <p:cNvSpPr txBox="1"/>
          <p:nvPr/>
        </p:nvSpPr>
        <p:spPr>
          <a:xfrm>
            <a:off x="20579367" y="4136724"/>
            <a:ext cx="9789222" cy="24006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571500" marR="0" lvl="0" indent="-5715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cs-CZ" sz="4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Ubuntu"/>
              </a:rPr>
              <a:t>Ventilátory (otáčky, velikost)</a:t>
            </a:r>
          </a:p>
          <a:p>
            <a:pPr marL="571500" marR="0" lvl="0" indent="-5715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cs-CZ" sz="4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Ubuntu"/>
              </a:rPr>
              <a:t>Vhodné rozmístění</a:t>
            </a:r>
          </a:p>
          <a:p>
            <a:pPr marL="571500" marR="0" lvl="0" indent="-5715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cs-CZ" sz="4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Ubuntu"/>
              </a:rPr>
              <a:t>Pohyblivá část =&gt; Větší hluk</a:t>
            </a: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A01AC601-2541-507D-0576-C3318E74DE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24267" y="3485174"/>
            <a:ext cx="4949711" cy="4949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Google Shape;130;p10">
            <a:extLst>
              <a:ext uri="{FF2B5EF4-FFF2-40B4-BE49-F238E27FC236}">
                <a16:creationId xmlns:a16="http://schemas.microsoft.com/office/drawing/2014/main" id="{55C78DBB-0FEF-97BE-515C-E3D6CE571F99}"/>
              </a:ext>
            </a:extLst>
          </p:cNvPr>
          <p:cNvSpPr txBox="1"/>
          <p:nvPr/>
        </p:nvSpPr>
        <p:spPr>
          <a:xfrm>
            <a:off x="25517170" y="2604933"/>
            <a:ext cx="3575813" cy="8802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R="0" lvl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</a:pPr>
            <a:r>
              <a:rPr lang="cs-CZ" sz="4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Ubuntu"/>
              </a:rPr>
              <a:t>Aktivní chlazení</a:t>
            </a:r>
          </a:p>
        </p:txBody>
      </p:sp>
      <p:pic>
        <p:nvPicPr>
          <p:cNvPr id="22530" name="Picture 2">
            <a:extLst>
              <a:ext uri="{FF2B5EF4-FFF2-40B4-BE49-F238E27FC236}">
                <a16:creationId xmlns:a16="http://schemas.microsoft.com/office/drawing/2014/main" id="{7E19F047-6AD4-FFCE-E504-DF32EB6E76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7789" y="4138808"/>
            <a:ext cx="8543925" cy="4476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46741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0"/>
          <p:cNvSpPr/>
          <p:nvPr/>
        </p:nvSpPr>
        <p:spPr>
          <a:xfrm>
            <a:off x="-61339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t="-75855" b="-75855"/>
            </a:stretch>
          </a:blipFill>
          <a:ln>
            <a:noFill/>
          </a:ln>
        </p:spPr>
        <p:txBody>
          <a:bodyPr/>
          <a:lstStyle/>
          <a:p>
            <a:endParaRPr lang="cs-CZ" dirty="0"/>
          </a:p>
        </p:txBody>
      </p:sp>
      <p:grpSp>
        <p:nvGrpSpPr>
          <p:cNvPr id="88" name="Google Shape;88;p10"/>
          <p:cNvGrpSpPr/>
          <p:nvPr/>
        </p:nvGrpSpPr>
        <p:grpSpPr>
          <a:xfrm>
            <a:off x="390010" y="383599"/>
            <a:ext cx="6818662" cy="7015545"/>
            <a:chOff x="0" y="0"/>
            <a:chExt cx="9091550" cy="9354060"/>
          </a:xfrm>
        </p:grpSpPr>
        <p:cxnSp>
          <p:nvCxnSpPr>
            <p:cNvPr id="89" name="Google Shape;89;p10"/>
            <p:cNvCxnSpPr/>
            <p:nvPr/>
          </p:nvCxnSpPr>
          <p:spPr>
            <a:xfrm>
              <a:off x="245555" y="450470"/>
              <a:ext cx="0" cy="8656320"/>
            </a:xfrm>
            <a:prstGeom prst="straightConnector1">
              <a:avLst/>
            </a:prstGeom>
            <a:noFill/>
            <a:ln w="50800" cap="flat" cmpd="sng">
              <a:solidFill>
                <a:srgbClr val="5271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grpSp>
          <p:nvGrpSpPr>
            <p:cNvPr id="90" name="Google Shape;90;p10"/>
            <p:cNvGrpSpPr/>
            <p:nvPr/>
          </p:nvGrpSpPr>
          <p:grpSpPr>
            <a:xfrm>
              <a:off x="0" y="8903590"/>
              <a:ext cx="450470" cy="450470"/>
              <a:chOff x="0" y="0"/>
              <a:chExt cx="812800" cy="812800"/>
            </a:xfrm>
          </p:grpSpPr>
          <p:sp>
            <p:nvSpPr>
              <p:cNvPr id="91" name="Google Shape;91;p1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5271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92;p10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cxnSp>
          <p:nvCxnSpPr>
            <p:cNvPr id="93" name="Google Shape;93;p10"/>
            <p:cNvCxnSpPr/>
            <p:nvPr/>
          </p:nvCxnSpPr>
          <p:spPr>
            <a:xfrm rot="10800000">
              <a:off x="209995" y="270537"/>
              <a:ext cx="8656320" cy="0"/>
            </a:xfrm>
            <a:prstGeom prst="straightConnector1">
              <a:avLst/>
            </a:prstGeom>
            <a:noFill/>
            <a:ln w="50800" cap="flat" cmpd="sng">
              <a:solidFill>
                <a:srgbClr val="5271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grpSp>
          <p:nvGrpSpPr>
            <p:cNvPr id="94" name="Google Shape;94;p10"/>
            <p:cNvGrpSpPr/>
            <p:nvPr/>
          </p:nvGrpSpPr>
          <p:grpSpPr>
            <a:xfrm>
              <a:off x="15240" y="7178325"/>
              <a:ext cx="450470" cy="450470"/>
              <a:chOff x="0" y="0"/>
              <a:chExt cx="812800" cy="812800"/>
            </a:xfrm>
          </p:grpSpPr>
          <p:sp>
            <p:nvSpPr>
              <p:cNvPr id="95" name="Google Shape;95;p1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5271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96;p10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97" name="Google Shape;97;p10"/>
            <p:cNvGrpSpPr/>
            <p:nvPr/>
          </p:nvGrpSpPr>
          <p:grpSpPr>
            <a:xfrm>
              <a:off x="1941616" y="0"/>
              <a:ext cx="450470" cy="450470"/>
              <a:chOff x="0" y="0"/>
              <a:chExt cx="812800" cy="812800"/>
            </a:xfrm>
          </p:grpSpPr>
          <p:sp>
            <p:nvSpPr>
              <p:cNvPr id="98" name="Google Shape;98;p1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5271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99;p10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0" name="Google Shape;100;p10"/>
            <p:cNvGrpSpPr/>
            <p:nvPr/>
          </p:nvGrpSpPr>
          <p:grpSpPr>
            <a:xfrm>
              <a:off x="8641080" y="70702"/>
              <a:ext cx="450470" cy="450470"/>
              <a:chOff x="0" y="0"/>
              <a:chExt cx="812800" cy="812800"/>
            </a:xfrm>
          </p:grpSpPr>
          <p:sp>
            <p:nvSpPr>
              <p:cNvPr id="101" name="Google Shape;101;p1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5271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102;p10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3" name="Google Shape;103;p10"/>
            <p:cNvGrpSpPr/>
            <p:nvPr/>
          </p:nvGrpSpPr>
          <p:grpSpPr>
            <a:xfrm>
              <a:off x="45720" y="88912"/>
              <a:ext cx="450470" cy="450470"/>
              <a:chOff x="0" y="0"/>
              <a:chExt cx="812800" cy="812800"/>
            </a:xfrm>
          </p:grpSpPr>
          <p:sp>
            <p:nvSpPr>
              <p:cNvPr id="104" name="Google Shape;104;p1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5271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105;p10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106" name="Google Shape;106;p10"/>
          <p:cNvGrpSpPr/>
          <p:nvPr/>
        </p:nvGrpSpPr>
        <p:grpSpPr>
          <a:xfrm rot="10800000">
            <a:off x="11105689" y="2926874"/>
            <a:ext cx="6818662" cy="7015545"/>
            <a:chOff x="0" y="0"/>
            <a:chExt cx="9091550" cy="9354060"/>
          </a:xfrm>
        </p:grpSpPr>
        <p:cxnSp>
          <p:nvCxnSpPr>
            <p:cNvPr id="107" name="Google Shape;107;p10"/>
            <p:cNvCxnSpPr/>
            <p:nvPr/>
          </p:nvCxnSpPr>
          <p:spPr>
            <a:xfrm>
              <a:off x="245555" y="450470"/>
              <a:ext cx="0" cy="8656320"/>
            </a:xfrm>
            <a:prstGeom prst="straightConnector1">
              <a:avLst/>
            </a:prstGeom>
            <a:noFill/>
            <a:ln w="50800" cap="flat" cmpd="sng">
              <a:solidFill>
                <a:srgbClr val="5271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grpSp>
          <p:nvGrpSpPr>
            <p:cNvPr id="108" name="Google Shape;108;p10"/>
            <p:cNvGrpSpPr/>
            <p:nvPr/>
          </p:nvGrpSpPr>
          <p:grpSpPr>
            <a:xfrm>
              <a:off x="0" y="8903590"/>
              <a:ext cx="450470" cy="450470"/>
              <a:chOff x="0" y="0"/>
              <a:chExt cx="812800" cy="812800"/>
            </a:xfrm>
          </p:grpSpPr>
          <p:sp>
            <p:nvSpPr>
              <p:cNvPr id="109" name="Google Shape;109;p1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5271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110;p10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cxnSp>
          <p:nvCxnSpPr>
            <p:cNvPr id="111" name="Google Shape;111;p10"/>
            <p:cNvCxnSpPr/>
            <p:nvPr/>
          </p:nvCxnSpPr>
          <p:spPr>
            <a:xfrm rot="10800000">
              <a:off x="209995" y="270537"/>
              <a:ext cx="8656320" cy="0"/>
            </a:xfrm>
            <a:prstGeom prst="straightConnector1">
              <a:avLst/>
            </a:prstGeom>
            <a:noFill/>
            <a:ln w="50800" cap="flat" cmpd="sng">
              <a:solidFill>
                <a:srgbClr val="5271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grpSp>
          <p:nvGrpSpPr>
            <p:cNvPr id="112" name="Google Shape;112;p10"/>
            <p:cNvGrpSpPr/>
            <p:nvPr/>
          </p:nvGrpSpPr>
          <p:grpSpPr>
            <a:xfrm>
              <a:off x="15240" y="7178325"/>
              <a:ext cx="450470" cy="450470"/>
              <a:chOff x="0" y="0"/>
              <a:chExt cx="812800" cy="812800"/>
            </a:xfrm>
          </p:grpSpPr>
          <p:sp>
            <p:nvSpPr>
              <p:cNvPr id="113" name="Google Shape;113;p1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5271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114;p10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15" name="Google Shape;115;p10"/>
            <p:cNvGrpSpPr/>
            <p:nvPr/>
          </p:nvGrpSpPr>
          <p:grpSpPr>
            <a:xfrm>
              <a:off x="1941616" y="0"/>
              <a:ext cx="450470" cy="450470"/>
              <a:chOff x="0" y="0"/>
              <a:chExt cx="812800" cy="812800"/>
            </a:xfrm>
          </p:grpSpPr>
          <p:sp>
            <p:nvSpPr>
              <p:cNvPr id="116" name="Google Shape;116;p1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5271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117;p10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18" name="Google Shape;118;p10"/>
            <p:cNvGrpSpPr/>
            <p:nvPr/>
          </p:nvGrpSpPr>
          <p:grpSpPr>
            <a:xfrm>
              <a:off x="8641080" y="70702"/>
              <a:ext cx="450470" cy="450470"/>
              <a:chOff x="0" y="0"/>
              <a:chExt cx="812800" cy="812800"/>
            </a:xfrm>
          </p:grpSpPr>
          <p:sp>
            <p:nvSpPr>
              <p:cNvPr id="119" name="Google Shape;119;p1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5271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120;p10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21" name="Google Shape;121;p10"/>
            <p:cNvGrpSpPr/>
            <p:nvPr/>
          </p:nvGrpSpPr>
          <p:grpSpPr>
            <a:xfrm>
              <a:off x="45720" y="88912"/>
              <a:ext cx="450470" cy="450470"/>
              <a:chOff x="0" y="0"/>
              <a:chExt cx="812800" cy="812800"/>
            </a:xfrm>
          </p:grpSpPr>
          <p:sp>
            <p:nvSpPr>
              <p:cNvPr id="122" name="Google Shape;122;p1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5271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123;p10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B0D3D079-2B98-ACDE-6A3E-D564B4C6AF7E}"/>
              </a:ext>
            </a:extLst>
          </p:cNvPr>
          <p:cNvSpPr/>
          <p:nvPr/>
        </p:nvSpPr>
        <p:spPr>
          <a:xfrm>
            <a:off x="26778602" y="1280235"/>
            <a:ext cx="4281501" cy="14093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1000" dirty="0">
                <a:latin typeface="Bahnschrift Condensed" panose="020B0502040204020203" pitchFamily="34" charset="0"/>
              </a:rPr>
              <a:t>Chlazení</a:t>
            </a:r>
          </a:p>
        </p:txBody>
      </p:sp>
      <p:sp>
        <p:nvSpPr>
          <p:cNvPr id="8" name="Google Shape;130;p10">
            <a:extLst>
              <a:ext uri="{FF2B5EF4-FFF2-40B4-BE49-F238E27FC236}">
                <a16:creationId xmlns:a16="http://schemas.microsoft.com/office/drawing/2014/main" id="{7079468D-360E-7705-9905-6BE04CD3C8DD}"/>
              </a:ext>
            </a:extLst>
          </p:cNvPr>
          <p:cNvSpPr txBox="1"/>
          <p:nvPr/>
        </p:nvSpPr>
        <p:spPr>
          <a:xfrm>
            <a:off x="27254094" y="2604933"/>
            <a:ext cx="3330515" cy="8802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R="0" lvl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</a:pPr>
            <a:r>
              <a:rPr lang="cs-CZ" sz="4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Ubuntu"/>
              </a:rPr>
              <a:t>Vodní chlazení</a:t>
            </a:r>
          </a:p>
        </p:txBody>
      </p:sp>
      <p:sp>
        <p:nvSpPr>
          <p:cNvPr id="2" name="Google Shape;130;p10">
            <a:extLst>
              <a:ext uri="{FF2B5EF4-FFF2-40B4-BE49-F238E27FC236}">
                <a16:creationId xmlns:a16="http://schemas.microsoft.com/office/drawing/2014/main" id="{96072C04-C3BE-E7CB-EC2F-99CD128E293B}"/>
              </a:ext>
            </a:extLst>
          </p:cNvPr>
          <p:cNvSpPr txBox="1"/>
          <p:nvPr/>
        </p:nvSpPr>
        <p:spPr>
          <a:xfrm>
            <a:off x="21751562" y="4136724"/>
            <a:ext cx="9789222" cy="24006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571500" marR="0" lvl="0" indent="-5715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cs-CZ" sz="4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Ubuntu"/>
              </a:rPr>
              <a:t>Pohyblivé chladiče s čerpadlem</a:t>
            </a:r>
          </a:p>
          <a:p>
            <a:pPr marL="571500" marR="0" lvl="0" indent="-5715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cs-CZ" sz="4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Ubuntu"/>
              </a:rPr>
              <a:t>Voda, tekutý dusík</a:t>
            </a:r>
          </a:p>
          <a:p>
            <a:pPr marL="571500" marR="0" lvl="0" indent="-5715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cs-CZ" sz="4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Ubuntu"/>
              </a:rPr>
              <a:t>Cenově náročné</a:t>
            </a:r>
          </a:p>
        </p:txBody>
      </p:sp>
      <p:pic>
        <p:nvPicPr>
          <p:cNvPr id="22530" name="Picture 2">
            <a:extLst>
              <a:ext uri="{FF2B5EF4-FFF2-40B4-BE49-F238E27FC236}">
                <a16:creationId xmlns:a16="http://schemas.microsoft.com/office/drawing/2014/main" id="{7E19F047-6AD4-FFCE-E504-DF32EB6E76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18042" y="4018571"/>
            <a:ext cx="8543925" cy="4476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9D852A9F-C5BA-F34B-7DC9-CD857FDD59C8}"/>
              </a:ext>
            </a:extLst>
          </p:cNvPr>
          <p:cNvSpPr/>
          <p:nvPr/>
        </p:nvSpPr>
        <p:spPr>
          <a:xfrm>
            <a:off x="7460859" y="1280235"/>
            <a:ext cx="4281501" cy="14093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1000" dirty="0">
                <a:latin typeface="Bahnschrift Condensed" panose="020B0502040204020203" pitchFamily="34" charset="0"/>
              </a:rPr>
              <a:t>Zdroje</a:t>
            </a:r>
          </a:p>
        </p:txBody>
      </p:sp>
      <p:sp>
        <p:nvSpPr>
          <p:cNvPr id="10" name="Google Shape;130;p10">
            <a:extLst>
              <a:ext uri="{FF2B5EF4-FFF2-40B4-BE49-F238E27FC236}">
                <a16:creationId xmlns:a16="http://schemas.microsoft.com/office/drawing/2014/main" id="{B027DD47-3DC3-9BE2-CED6-51BDA5C3A0F2}"/>
              </a:ext>
            </a:extLst>
          </p:cNvPr>
          <p:cNvSpPr txBox="1"/>
          <p:nvPr/>
        </p:nvSpPr>
        <p:spPr>
          <a:xfrm>
            <a:off x="2015148" y="2810643"/>
            <a:ext cx="9789222" cy="24006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571500" marR="0" lvl="0" indent="-5715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Ubuntu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https://www.levnapc.cz/typy-chlazeni-stolnich-pocitacu.html</a:t>
            </a:r>
            <a:endParaRPr lang="cs-CZ" sz="2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  <a:sym typeface="Ubuntu"/>
            </a:endParaRPr>
          </a:p>
          <a:p>
            <a:pPr marL="571500" marR="0" lvl="0" indent="-5715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Ubuntu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https://www.hd.cz/rady/druhy-skrini.php</a:t>
            </a:r>
            <a:endParaRPr lang="cs-CZ" sz="2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  <a:sym typeface="Ubuntu"/>
            </a:endParaRPr>
          </a:p>
          <a:p>
            <a:pPr marL="571500" marR="0" lvl="0" indent="-5715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Ubuntu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https://old.pf.jcu.cz/stru/katedry/fyzika/prof/Tesar/diplomky/pruvodce_hw/komponenty/zakladni/skrin-zdroj/skrin-popis.htm</a:t>
            </a:r>
            <a:endParaRPr lang="cs-CZ" sz="2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  <a:sym typeface="Ubuntu"/>
            </a:endParaRPr>
          </a:p>
          <a:p>
            <a:pPr marL="571500" marR="0" lvl="0" indent="-5715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endParaRPr lang="cs-CZ" sz="2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  <a:sym typeface="Ubuntu"/>
            </a:endParaRPr>
          </a:p>
        </p:txBody>
      </p:sp>
    </p:spTree>
    <p:extLst>
      <p:ext uri="{BB962C8B-B14F-4D97-AF65-F5344CB8AC3E}">
        <p14:creationId xmlns:p14="http://schemas.microsoft.com/office/powerpoint/2010/main" val="37441078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0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t="-75855" b="-75855"/>
            </a:stretch>
          </a:blipFill>
          <a:ln>
            <a:noFill/>
          </a:ln>
        </p:spPr>
        <p:txBody>
          <a:bodyPr/>
          <a:lstStyle/>
          <a:p>
            <a:endParaRPr lang="cs-CZ"/>
          </a:p>
        </p:txBody>
      </p:sp>
      <p:grpSp>
        <p:nvGrpSpPr>
          <p:cNvPr id="88" name="Google Shape;88;p10"/>
          <p:cNvGrpSpPr/>
          <p:nvPr/>
        </p:nvGrpSpPr>
        <p:grpSpPr>
          <a:xfrm>
            <a:off x="390010" y="383599"/>
            <a:ext cx="6818662" cy="7015545"/>
            <a:chOff x="0" y="0"/>
            <a:chExt cx="9091550" cy="9354060"/>
          </a:xfrm>
        </p:grpSpPr>
        <p:cxnSp>
          <p:nvCxnSpPr>
            <p:cNvPr id="89" name="Google Shape;89;p10"/>
            <p:cNvCxnSpPr/>
            <p:nvPr/>
          </p:nvCxnSpPr>
          <p:spPr>
            <a:xfrm>
              <a:off x="245555" y="450470"/>
              <a:ext cx="0" cy="8656320"/>
            </a:xfrm>
            <a:prstGeom prst="straightConnector1">
              <a:avLst/>
            </a:prstGeom>
            <a:noFill/>
            <a:ln w="50800" cap="flat" cmpd="sng">
              <a:solidFill>
                <a:srgbClr val="5271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grpSp>
          <p:nvGrpSpPr>
            <p:cNvPr id="90" name="Google Shape;90;p10"/>
            <p:cNvGrpSpPr/>
            <p:nvPr/>
          </p:nvGrpSpPr>
          <p:grpSpPr>
            <a:xfrm>
              <a:off x="0" y="8903590"/>
              <a:ext cx="450470" cy="450470"/>
              <a:chOff x="0" y="0"/>
              <a:chExt cx="812800" cy="812800"/>
            </a:xfrm>
          </p:grpSpPr>
          <p:sp>
            <p:nvSpPr>
              <p:cNvPr id="91" name="Google Shape;91;p1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5271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92;p10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cxnSp>
          <p:nvCxnSpPr>
            <p:cNvPr id="93" name="Google Shape;93;p10"/>
            <p:cNvCxnSpPr/>
            <p:nvPr/>
          </p:nvCxnSpPr>
          <p:spPr>
            <a:xfrm rot="10800000">
              <a:off x="209995" y="270537"/>
              <a:ext cx="8656320" cy="0"/>
            </a:xfrm>
            <a:prstGeom prst="straightConnector1">
              <a:avLst/>
            </a:prstGeom>
            <a:noFill/>
            <a:ln w="50800" cap="flat" cmpd="sng">
              <a:solidFill>
                <a:srgbClr val="5271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grpSp>
          <p:nvGrpSpPr>
            <p:cNvPr id="94" name="Google Shape;94;p10"/>
            <p:cNvGrpSpPr/>
            <p:nvPr/>
          </p:nvGrpSpPr>
          <p:grpSpPr>
            <a:xfrm>
              <a:off x="15240" y="7178325"/>
              <a:ext cx="450470" cy="450470"/>
              <a:chOff x="0" y="0"/>
              <a:chExt cx="812800" cy="812800"/>
            </a:xfrm>
          </p:grpSpPr>
          <p:sp>
            <p:nvSpPr>
              <p:cNvPr id="95" name="Google Shape;95;p1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5271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96;p10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97" name="Google Shape;97;p10"/>
            <p:cNvGrpSpPr/>
            <p:nvPr/>
          </p:nvGrpSpPr>
          <p:grpSpPr>
            <a:xfrm>
              <a:off x="1941616" y="0"/>
              <a:ext cx="450470" cy="450470"/>
              <a:chOff x="0" y="0"/>
              <a:chExt cx="812800" cy="812800"/>
            </a:xfrm>
          </p:grpSpPr>
          <p:sp>
            <p:nvSpPr>
              <p:cNvPr id="98" name="Google Shape;98;p1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5271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99;p10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0" name="Google Shape;100;p10"/>
            <p:cNvGrpSpPr/>
            <p:nvPr/>
          </p:nvGrpSpPr>
          <p:grpSpPr>
            <a:xfrm>
              <a:off x="8641080" y="70702"/>
              <a:ext cx="450470" cy="450470"/>
              <a:chOff x="0" y="0"/>
              <a:chExt cx="812800" cy="812800"/>
            </a:xfrm>
          </p:grpSpPr>
          <p:sp>
            <p:nvSpPr>
              <p:cNvPr id="101" name="Google Shape;101;p1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5271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102;p10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3" name="Google Shape;103;p10"/>
            <p:cNvGrpSpPr/>
            <p:nvPr/>
          </p:nvGrpSpPr>
          <p:grpSpPr>
            <a:xfrm>
              <a:off x="45720" y="88912"/>
              <a:ext cx="450470" cy="450470"/>
              <a:chOff x="0" y="0"/>
              <a:chExt cx="812800" cy="812800"/>
            </a:xfrm>
          </p:grpSpPr>
          <p:sp>
            <p:nvSpPr>
              <p:cNvPr id="104" name="Google Shape;104;p1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5271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105;p10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106" name="Google Shape;106;p10"/>
          <p:cNvGrpSpPr/>
          <p:nvPr/>
        </p:nvGrpSpPr>
        <p:grpSpPr>
          <a:xfrm rot="10800000">
            <a:off x="11105689" y="2926874"/>
            <a:ext cx="6818662" cy="7015545"/>
            <a:chOff x="0" y="0"/>
            <a:chExt cx="9091550" cy="9354060"/>
          </a:xfrm>
        </p:grpSpPr>
        <p:cxnSp>
          <p:nvCxnSpPr>
            <p:cNvPr id="107" name="Google Shape;107;p10"/>
            <p:cNvCxnSpPr/>
            <p:nvPr/>
          </p:nvCxnSpPr>
          <p:spPr>
            <a:xfrm>
              <a:off x="245555" y="450470"/>
              <a:ext cx="0" cy="8656320"/>
            </a:xfrm>
            <a:prstGeom prst="straightConnector1">
              <a:avLst/>
            </a:prstGeom>
            <a:noFill/>
            <a:ln w="50800" cap="flat" cmpd="sng">
              <a:solidFill>
                <a:srgbClr val="5271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grpSp>
          <p:nvGrpSpPr>
            <p:cNvPr id="108" name="Google Shape;108;p10"/>
            <p:cNvGrpSpPr/>
            <p:nvPr/>
          </p:nvGrpSpPr>
          <p:grpSpPr>
            <a:xfrm>
              <a:off x="0" y="8903590"/>
              <a:ext cx="450470" cy="450470"/>
              <a:chOff x="0" y="0"/>
              <a:chExt cx="812800" cy="812800"/>
            </a:xfrm>
          </p:grpSpPr>
          <p:sp>
            <p:nvSpPr>
              <p:cNvPr id="109" name="Google Shape;109;p1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5271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110;p10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cxnSp>
          <p:nvCxnSpPr>
            <p:cNvPr id="111" name="Google Shape;111;p10"/>
            <p:cNvCxnSpPr/>
            <p:nvPr/>
          </p:nvCxnSpPr>
          <p:spPr>
            <a:xfrm rot="10800000">
              <a:off x="209995" y="270537"/>
              <a:ext cx="8656320" cy="0"/>
            </a:xfrm>
            <a:prstGeom prst="straightConnector1">
              <a:avLst/>
            </a:prstGeom>
            <a:noFill/>
            <a:ln w="50800" cap="flat" cmpd="sng">
              <a:solidFill>
                <a:srgbClr val="5271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grpSp>
          <p:nvGrpSpPr>
            <p:cNvPr id="112" name="Google Shape;112;p10"/>
            <p:cNvGrpSpPr/>
            <p:nvPr/>
          </p:nvGrpSpPr>
          <p:grpSpPr>
            <a:xfrm>
              <a:off x="15240" y="7178325"/>
              <a:ext cx="450470" cy="450470"/>
              <a:chOff x="0" y="0"/>
              <a:chExt cx="812800" cy="812800"/>
            </a:xfrm>
          </p:grpSpPr>
          <p:sp>
            <p:nvSpPr>
              <p:cNvPr id="113" name="Google Shape;113;p1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5271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114;p10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15" name="Google Shape;115;p10"/>
            <p:cNvGrpSpPr/>
            <p:nvPr/>
          </p:nvGrpSpPr>
          <p:grpSpPr>
            <a:xfrm>
              <a:off x="1941616" y="0"/>
              <a:ext cx="450470" cy="450470"/>
              <a:chOff x="0" y="0"/>
              <a:chExt cx="812800" cy="812800"/>
            </a:xfrm>
          </p:grpSpPr>
          <p:sp>
            <p:nvSpPr>
              <p:cNvPr id="116" name="Google Shape;116;p1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5271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117;p10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18" name="Google Shape;118;p10"/>
            <p:cNvGrpSpPr/>
            <p:nvPr/>
          </p:nvGrpSpPr>
          <p:grpSpPr>
            <a:xfrm>
              <a:off x="8641080" y="70702"/>
              <a:ext cx="450470" cy="450470"/>
              <a:chOff x="0" y="0"/>
              <a:chExt cx="812800" cy="812800"/>
            </a:xfrm>
          </p:grpSpPr>
          <p:sp>
            <p:nvSpPr>
              <p:cNvPr id="119" name="Google Shape;119;p1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5271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120;p10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21" name="Google Shape;121;p10"/>
            <p:cNvGrpSpPr/>
            <p:nvPr/>
          </p:nvGrpSpPr>
          <p:grpSpPr>
            <a:xfrm>
              <a:off x="45720" y="88912"/>
              <a:ext cx="450470" cy="450470"/>
              <a:chOff x="0" y="0"/>
              <a:chExt cx="812800" cy="812800"/>
            </a:xfrm>
          </p:grpSpPr>
          <p:sp>
            <p:nvSpPr>
              <p:cNvPr id="122" name="Google Shape;122;p1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5271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123;p10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130" name="Google Shape;130;p10"/>
          <p:cNvSpPr txBox="1"/>
          <p:nvPr/>
        </p:nvSpPr>
        <p:spPr>
          <a:xfrm>
            <a:off x="1719137" y="3806337"/>
            <a:ext cx="7424863" cy="57615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457200" marR="0" lvl="0" indent="-4572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cs-CZ" sz="3200" dirty="0">
                <a:solidFill>
                  <a:srgbClr val="FFFFFF"/>
                </a:solidFill>
                <a:latin typeface="Calibri" panose="020F0502020204030204" pitchFamily="34" charset="0"/>
                <a:ea typeface="Ubuntu"/>
                <a:cs typeface="Calibri" panose="020F0502020204030204" pitchFamily="34" charset="0"/>
                <a:sym typeface="Ubuntu"/>
              </a:rPr>
              <a:t>Zdroj umístěný přímo ve skříni</a:t>
            </a:r>
          </a:p>
          <a:p>
            <a:pPr marL="457200" marR="0" lvl="0" indent="-4572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cs-CZ" sz="3200" dirty="0">
                <a:solidFill>
                  <a:srgbClr val="FFFFFF"/>
                </a:solidFill>
                <a:latin typeface="Calibri" panose="020F0502020204030204" pitchFamily="34" charset="0"/>
                <a:ea typeface="Ubuntu"/>
                <a:cs typeface="Calibri" panose="020F0502020204030204" pitchFamily="34" charset="0"/>
                <a:sym typeface="Ubuntu"/>
              </a:rPr>
              <a:t>Účelem je napájení vnitřních komponent</a:t>
            </a:r>
          </a:p>
          <a:p>
            <a:pPr marL="457200" marR="0" lvl="0" indent="-4572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cs-CZ" sz="3200" dirty="0">
                <a:solidFill>
                  <a:srgbClr val="FFFFFF"/>
                </a:solidFill>
                <a:latin typeface="Calibri" panose="020F0502020204030204" pitchFamily="34" charset="0"/>
                <a:ea typeface="Ubuntu"/>
                <a:cs typeface="Calibri" panose="020F0502020204030204" pitchFamily="34" charset="0"/>
                <a:sym typeface="Ubuntu"/>
              </a:rPr>
              <a:t>Ochrana proti přepětí, napětí, podpětí, přehřátí a zkratu</a:t>
            </a:r>
          </a:p>
          <a:p>
            <a:pPr marL="457200" marR="0" lvl="0" indent="-4572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cs-CZ" sz="3200" dirty="0">
                <a:solidFill>
                  <a:srgbClr val="FFFFFF"/>
                </a:solidFill>
                <a:latin typeface="Calibri" panose="020F0502020204030204" pitchFamily="34" charset="0"/>
                <a:ea typeface="Ubuntu"/>
                <a:cs typeface="Calibri" panose="020F0502020204030204" pitchFamily="34" charset="0"/>
                <a:sym typeface="Ubuntu"/>
              </a:rPr>
              <a:t>Zdroje rozlišujeme podle:</a:t>
            </a:r>
          </a:p>
          <a:p>
            <a:pPr lvl="1">
              <a:lnSpc>
                <a:spcPct val="130000"/>
              </a:lnSpc>
              <a:buClr>
                <a:schemeClr val="bg1"/>
              </a:buClr>
            </a:pPr>
            <a:r>
              <a:rPr lang="cs-CZ" sz="3200" dirty="0">
                <a:solidFill>
                  <a:srgbClr val="FFFFFF"/>
                </a:solidFill>
                <a:latin typeface="Calibri" panose="020F0502020204030204" pitchFamily="34" charset="0"/>
                <a:ea typeface="Ubuntu"/>
                <a:cs typeface="Calibri" panose="020F0502020204030204" pitchFamily="34" charset="0"/>
                <a:sym typeface="Ubuntu"/>
              </a:rPr>
              <a:t> 				výkonu</a:t>
            </a:r>
          </a:p>
          <a:p>
            <a:pPr lvl="1">
              <a:lnSpc>
                <a:spcPct val="130000"/>
              </a:lnSpc>
              <a:buClr>
                <a:schemeClr val="bg1"/>
              </a:buClr>
            </a:pPr>
            <a:r>
              <a:rPr lang="cs-CZ" sz="3200" dirty="0">
                <a:solidFill>
                  <a:srgbClr val="FFFFFF"/>
                </a:solidFill>
                <a:latin typeface="Calibri" panose="020F0502020204030204" pitchFamily="34" charset="0"/>
                <a:ea typeface="Ubuntu"/>
                <a:cs typeface="Calibri" panose="020F0502020204030204" pitchFamily="34" charset="0"/>
                <a:sym typeface="Ubuntu"/>
              </a:rPr>
              <a:t>				efektivity</a:t>
            </a:r>
          </a:p>
          <a:p>
            <a:pPr lvl="1">
              <a:lnSpc>
                <a:spcPct val="130000"/>
              </a:lnSpc>
              <a:buClr>
                <a:schemeClr val="bg1"/>
              </a:buClr>
            </a:pPr>
            <a:r>
              <a:rPr lang="cs-CZ" sz="3200" dirty="0">
                <a:solidFill>
                  <a:srgbClr val="FFFFFF"/>
                </a:solidFill>
                <a:latin typeface="Calibri" panose="020F0502020204030204" pitchFamily="34" charset="0"/>
                <a:ea typeface="Ubuntu"/>
                <a:cs typeface="Calibri" panose="020F0502020204030204" pitchFamily="34" charset="0"/>
                <a:sym typeface="Ubuntu"/>
              </a:rPr>
              <a:t>				modularity 		</a:t>
            </a:r>
          </a:p>
          <a:p>
            <a:pPr marL="457200" marR="0" lvl="0" indent="-4572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endParaRPr lang="cs-CZ" sz="3200" dirty="0">
              <a:solidFill>
                <a:srgbClr val="FFFFFF"/>
              </a:solidFill>
              <a:latin typeface="Calibri" panose="020F0502020204030204" pitchFamily="34" charset="0"/>
              <a:ea typeface="Ubuntu"/>
              <a:cs typeface="Calibri" panose="020F0502020204030204" pitchFamily="34" charset="0"/>
              <a:sym typeface="Ubuntu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E0F5855-4ED9-FCB1-B938-DF67D69AB694}"/>
              </a:ext>
            </a:extLst>
          </p:cNvPr>
          <p:cNvSpPr>
            <a:spLocks/>
          </p:cNvSpPr>
          <p:nvPr/>
        </p:nvSpPr>
        <p:spPr>
          <a:xfrm>
            <a:off x="7378308" y="1269785"/>
            <a:ext cx="3557746" cy="115988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/>
            <a:r>
              <a:rPr lang="cs-CZ" sz="11000" dirty="0">
                <a:latin typeface="Bahnschrift Condensed" panose="020B0502040204020203" pitchFamily="34" charset="0"/>
              </a:rPr>
              <a:t>Zdroje</a:t>
            </a:r>
          </a:p>
        </p:txBody>
      </p:sp>
      <p:pic>
        <p:nvPicPr>
          <p:cNvPr id="3" name="Picture 12" descr="Komponenty | Chladiče, ventilátory | Ventilátory | SUNTECH Computer -  prodej počítačů, elektroniky a spotřebního materiálu">
            <a:extLst>
              <a:ext uri="{FF2B5EF4-FFF2-40B4-BE49-F238E27FC236}">
                <a16:creationId xmlns:a16="http://schemas.microsoft.com/office/drawing/2014/main" id="{F7C8E7CA-B3EB-448E-9ECE-D8399A56B6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79247" y="-7295425"/>
            <a:ext cx="3085635" cy="3147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0" descr="MSI MAG META 5 5E – Herní bomba s minimalistickou tváří | Herní počítač |  MSI">
            <a:extLst>
              <a:ext uri="{FF2B5EF4-FFF2-40B4-BE49-F238E27FC236}">
                <a16:creationId xmlns:a16="http://schemas.microsoft.com/office/drawing/2014/main" id="{6A0B01E0-91C4-8176-A797-B48EAF0A47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8464" y="-7643064"/>
            <a:ext cx="5019254" cy="4015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Thermaltake Smart RGB 600W, Napájecí zdroj pro PC | AB-COM.cz">
            <a:extLst>
              <a:ext uri="{FF2B5EF4-FFF2-40B4-BE49-F238E27FC236}">
                <a16:creationId xmlns:a16="http://schemas.microsoft.com/office/drawing/2014/main" id="{0F81DF68-D593-93A5-D2AB-FC1DE8598B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1270" y="-7704399"/>
            <a:ext cx="3695665" cy="3712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Thermaltake Smart RGB 600W, Napájecí zdroj pro PC | AB-COM.cz">
            <a:extLst>
              <a:ext uri="{FF2B5EF4-FFF2-40B4-BE49-F238E27FC236}">
                <a16:creationId xmlns:a16="http://schemas.microsoft.com/office/drawing/2014/main" id="{30A5E769-27E1-2883-A806-668E90D455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09160" y="3154806"/>
            <a:ext cx="6283513" cy="6311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38B464AB-F58E-18A3-1E3B-7777C066E1BC}"/>
              </a:ext>
            </a:extLst>
          </p:cNvPr>
          <p:cNvSpPr txBox="1"/>
          <p:nvPr/>
        </p:nvSpPr>
        <p:spPr>
          <a:xfrm>
            <a:off x="8078850" y="2498591"/>
            <a:ext cx="242200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60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Interní</a:t>
            </a:r>
            <a:endParaRPr lang="cs-CZ" sz="6000" dirty="0"/>
          </a:p>
        </p:txBody>
      </p:sp>
      <p:pic>
        <p:nvPicPr>
          <p:cNvPr id="11" name="Picture 2" descr="How to install a power supply | Rock Paper Shotgun">
            <a:extLst>
              <a:ext uri="{FF2B5EF4-FFF2-40B4-BE49-F238E27FC236}">
                <a16:creationId xmlns:a16="http://schemas.microsoft.com/office/drawing/2014/main" id="{F168B062-F25E-8F52-48DD-7DAB387E2F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3247" y="3932091"/>
            <a:ext cx="6113005" cy="3435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bdélník 6">
            <a:extLst>
              <a:ext uri="{FF2B5EF4-FFF2-40B4-BE49-F238E27FC236}">
                <a16:creationId xmlns:a16="http://schemas.microsoft.com/office/drawing/2014/main" id="{F7F15A21-2961-47E6-87D7-30AC610DA93F}"/>
              </a:ext>
            </a:extLst>
          </p:cNvPr>
          <p:cNvSpPr/>
          <p:nvPr/>
        </p:nvSpPr>
        <p:spPr>
          <a:xfrm>
            <a:off x="19075499" y="3872056"/>
            <a:ext cx="9144000" cy="4256935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 lvl="0" indent="-457200">
              <a:lnSpc>
                <a:spcPct val="130000"/>
              </a:lnSpc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cs-CZ" sz="36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Ubuntu"/>
              </a:rPr>
              <a:t>Nedílná</a:t>
            </a:r>
            <a:r>
              <a:rPr lang="cs-CZ" sz="35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Ubuntu"/>
              </a:rPr>
              <a:t> součást skříně</a:t>
            </a:r>
          </a:p>
          <a:p>
            <a:pPr marL="457200" lvl="0" indent="-457200">
              <a:lnSpc>
                <a:spcPct val="130000"/>
              </a:lnSpc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cs-CZ" sz="35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Ubuntu"/>
              </a:rPr>
              <a:t>Zpracovává AC na DC</a:t>
            </a:r>
          </a:p>
          <a:p>
            <a:pPr marL="457200" lvl="0" indent="-457200">
              <a:lnSpc>
                <a:spcPct val="130000"/>
              </a:lnSpc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cs-CZ" sz="35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Ubuntu"/>
              </a:rPr>
              <a:t>Dělení :</a:t>
            </a:r>
          </a:p>
          <a:p>
            <a:pPr lvl="1">
              <a:lnSpc>
                <a:spcPct val="130000"/>
              </a:lnSpc>
              <a:buClr>
                <a:schemeClr val="bg1"/>
              </a:buClr>
            </a:pPr>
            <a:r>
              <a:rPr lang="cs-CZ" sz="35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Ubuntu"/>
              </a:rPr>
              <a:t>		interní </a:t>
            </a:r>
          </a:p>
          <a:p>
            <a:pPr lvl="2">
              <a:lnSpc>
                <a:spcPct val="130000"/>
              </a:lnSpc>
              <a:buClr>
                <a:schemeClr val="bg1"/>
              </a:buClr>
            </a:pPr>
            <a:r>
              <a:rPr lang="cs-CZ" sz="35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Ubuntu"/>
              </a:rPr>
              <a:t>                  externí </a:t>
            </a:r>
          </a:p>
          <a:p>
            <a:pPr lvl="2">
              <a:lnSpc>
                <a:spcPct val="130000"/>
              </a:lnSpc>
              <a:buClr>
                <a:schemeClr val="bg1"/>
              </a:buClr>
            </a:pPr>
            <a:r>
              <a:rPr lang="cs-CZ" sz="35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Ubuntu"/>
              </a:rPr>
              <a:t>	         zabudované</a:t>
            </a:r>
          </a:p>
        </p:txBody>
      </p:sp>
    </p:spTree>
    <p:extLst>
      <p:ext uri="{BB962C8B-B14F-4D97-AF65-F5344CB8AC3E}">
        <p14:creationId xmlns:p14="http://schemas.microsoft.com/office/powerpoint/2010/main" val="23361921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0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t="-75855" b="-75855"/>
            </a:stretch>
          </a:blipFill>
          <a:ln>
            <a:noFill/>
          </a:ln>
        </p:spPr>
        <p:txBody>
          <a:bodyPr/>
          <a:lstStyle/>
          <a:p>
            <a:endParaRPr lang="cs-CZ"/>
          </a:p>
        </p:txBody>
      </p:sp>
      <p:grpSp>
        <p:nvGrpSpPr>
          <p:cNvPr id="88" name="Google Shape;88;p10"/>
          <p:cNvGrpSpPr/>
          <p:nvPr/>
        </p:nvGrpSpPr>
        <p:grpSpPr>
          <a:xfrm>
            <a:off x="390010" y="383599"/>
            <a:ext cx="6818662" cy="7015545"/>
            <a:chOff x="0" y="0"/>
            <a:chExt cx="9091550" cy="9354060"/>
          </a:xfrm>
        </p:grpSpPr>
        <p:cxnSp>
          <p:nvCxnSpPr>
            <p:cNvPr id="89" name="Google Shape;89;p10"/>
            <p:cNvCxnSpPr/>
            <p:nvPr/>
          </p:nvCxnSpPr>
          <p:spPr>
            <a:xfrm>
              <a:off x="245555" y="450470"/>
              <a:ext cx="0" cy="8656320"/>
            </a:xfrm>
            <a:prstGeom prst="straightConnector1">
              <a:avLst/>
            </a:prstGeom>
            <a:noFill/>
            <a:ln w="50800" cap="flat" cmpd="sng">
              <a:solidFill>
                <a:srgbClr val="5271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grpSp>
          <p:nvGrpSpPr>
            <p:cNvPr id="90" name="Google Shape;90;p10"/>
            <p:cNvGrpSpPr/>
            <p:nvPr/>
          </p:nvGrpSpPr>
          <p:grpSpPr>
            <a:xfrm>
              <a:off x="0" y="8903590"/>
              <a:ext cx="450470" cy="450470"/>
              <a:chOff x="0" y="0"/>
              <a:chExt cx="812800" cy="812800"/>
            </a:xfrm>
          </p:grpSpPr>
          <p:sp>
            <p:nvSpPr>
              <p:cNvPr id="91" name="Google Shape;91;p1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5271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92;p10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cxnSp>
          <p:nvCxnSpPr>
            <p:cNvPr id="93" name="Google Shape;93;p10"/>
            <p:cNvCxnSpPr/>
            <p:nvPr/>
          </p:nvCxnSpPr>
          <p:spPr>
            <a:xfrm rot="10800000">
              <a:off x="209995" y="270537"/>
              <a:ext cx="8656320" cy="0"/>
            </a:xfrm>
            <a:prstGeom prst="straightConnector1">
              <a:avLst/>
            </a:prstGeom>
            <a:noFill/>
            <a:ln w="50800" cap="flat" cmpd="sng">
              <a:solidFill>
                <a:srgbClr val="5271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grpSp>
          <p:nvGrpSpPr>
            <p:cNvPr id="94" name="Google Shape;94;p10"/>
            <p:cNvGrpSpPr/>
            <p:nvPr/>
          </p:nvGrpSpPr>
          <p:grpSpPr>
            <a:xfrm>
              <a:off x="15240" y="7178325"/>
              <a:ext cx="450470" cy="450470"/>
              <a:chOff x="0" y="0"/>
              <a:chExt cx="812800" cy="812800"/>
            </a:xfrm>
          </p:grpSpPr>
          <p:sp>
            <p:nvSpPr>
              <p:cNvPr id="95" name="Google Shape;95;p1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5271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96;p10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97" name="Google Shape;97;p10"/>
            <p:cNvGrpSpPr/>
            <p:nvPr/>
          </p:nvGrpSpPr>
          <p:grpSpPr>
            <a:xfrm>
              <a:off x="1941616" y="0"/>
              <a:ext cx="450470" cy="450470"/>
              <a:chOff x="0" y="0"/>
              <a:chExt cx="812800" cy="812800"/>
            </a:xfrm>
          </p:grpSpPr>
          <p:sp>
            <p:nvSpPr>
              <p:cNvPr id="98" name="Google Shape;98;p1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5271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99;p10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0" name="Google Shape;100;p10"/>
            <p:cNvGrpSpPr/>
            <p:nvPr/>
          </p:nvGrpSpPr>
          <p:grpSpPr>
            <a:xfrm>
              <a:off x="8641080" y="70702"/>
              <a:ext cx="450470" cy="450470"/>
              <a:chOff x="0" y="0"/>
              <a:chExt cx="812800" cy="812800"/>
            </a:xfrm>
          </p:grpSpPr>
          <p:sp>
            <p:nvSpPr>
              <p:cNvPr id="101" name="Google Shape;101;p1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5271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102;p10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3" name="Google Shape;103;p10"/>
            <p:cNvGrpSpPr/>
            <p:nvPr/>
          </p:nvGrpSpPr>
          <p:grpSpPr>
            <a:xfrm>
              <a:off x="45720" y="88912"/>
              <a:ext cx="450470" cy="450470"/>
              <a:chOff x="0" y="0"/>
              <a:chExt cx="812800" cy="812800"/>
            </a:xfrm>
          </p:grpSpPr>
          <p:sp>
            <p:nvSpPr>
              <p:cNvPr id="104" name="Google Shape;104;p1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5271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105;p10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106" name="Google Shape;106;p10"/>
          <p:cNvGrpSpPr/>
          <p:nvPr/>
        </p:nvGrpSpPr>
        <p:grpSpPr>
          <a:xfrm rot="10800000">
            <a:off x="11105689" y="2926874"/>
            <a:ext cx="6818662" cy="7015545"/>
            <a:chOff x="0" y="0"/>
            <a:chExt cx="9091550" cy="9354060"/>
          </a:xfrm>
        </p:grpSpPr>
        <p:cxnSp>
          <p:nvCxnSpPr>
            <p:cNvPr id="107" name="Google Shape;107;p10"/>
            <p:cNvCxnSpPr/>
            <p:nvPr/>
          </p:nvCxnSpPr>
          <p:spPr>
            <a:xfrm>
              <a:off x="245555" y="450470"/>
              <a:ext cx="0" cy="8656320"/>
            </a:xfrm>
            <a:prstGeom prst="straightConnector1">
              <a:avLst/>
            </a:prstGeom>
            <a:noFill/>
            <a:ln w="50800" cap="flat" cmpd="sng">
              <a:solidFill>
                <a:srgbClr val="5271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grpSp>
          <p:nvGrpSpPr>
            <p:cNvPr id="108" name="Google Shape;108;p10"/>
            <p:cNvGrpSpPr/>
            <p:nvPr/>
          </p:nvGrpSpPr>
          <p:grpSpPr>
            <a:xfrm>
              <a:off x="0" y="8903590"/>
              <a:ext cx="450470" cy="450470"/>
              <a:chOff x="0" y="0"/>
              <a:chExt cx="812800" cy="812800"/>
            </a:xfrm>
          </p:grpSpPr>
          <p:sp>
            <p:nvSpPr>
              <p:cNvPr id="109" name="Google Shape;109;p1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5271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110;p10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cxnSp>
          <p:nvCxnSpPr>
            <p:cNvPr id="111" name="Google Shape;111;p10"/>
            <p:cNvCxnSpPr/>
            <p:nvPr/>
          </p:nvCxnSpPr>
          <p:spPr>
            <a:xfrm rot="10800000">
              <a:off x="209995" y="270537"/>
              <a:ext cx="8656320" cy="0"/>
            </a:xfrm>
            <a:prstGeom prst="straightConnector1">
              <a:avLst/>
            </a:prstGeom>
            <a:noFill/>
            <a:ln w="50800" cap="flat" cmpd="sng">
              <a:solidFill>
                <a:srgbClr val="5271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grpSp>
          <p:nvGrpSpPr>
            <p:cNvPr id="112" name="Google Shape;112;p10"/>
            <p:cNvGrpSpPr/>
            <p:nvPr/>
          </p:nvGrpSpPr>
          <p:grpSpPr>
            <a:xfrm>
              <a:off x="15240" y="7178325"/>
              <a:ext cx="450470" cy="450470"/>
              <a:chOff x="0" y="0"/>
              <a:chExt cx="812800" cy="812800"/>
            </a:xfrm>
          </p:grpSpPr>
          <p:sp>
            <p:nvSpPr>
              <p:cNvPr id="113" name="Google Shape;113;p1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5271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114;p10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15" name="Google Shape;115;p10"/>
            <p:cNvGrpSpPr/>
            <p:nvPr/>
          </p:nvGrpSpPr>
          <p:grpSpPr>
            <a:xfrm>
              <a:off x="1941616" y="0"/>
              <a:ext cx="450470" cy="450470"/>
              <a:chOff x="0" y="0"/>
              <a:chExt cx="812800" cy="812800"/>
            </a:xfrm>
          </p:grpSpPr>
          <p:sp>
            <p:nvSpPr>
              <p:cNvPr id="116" name="Google Shape;116;p1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5271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117;p10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18" name="Google Shape;118;p10"/>
            <p:cNvGrpSpPr/>
            <p:nvPr/>
          </p:nvGrpSpPr>
          <p:grpSpPr>
            <a:xfrm>
              <a:off x="8641080" y="70702"/>
              <a:ext cx="450470" cy="450470"/>
              <a:chOff x="0" y="0"/>
              <a:chExt cx="812800" cy="812800"/>
            </a:xfrm>
          </p:grpSpPr>
          <p:sp>
            <p:nvSpPr>
              <p:cNvPr id="119" name="Google Shape;119;p1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5271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120;p10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21" name="Google Shape;121;p10"/>
            <p:cNvGrpSpPr/>
            <p:nvPr/>
          </p:nvGrpSpPr>
          <p:grpSpPr>
            <a:xfrm>
              <a:off x="45720" y="88912"/>
              <a:ext cx="450470" cy="450470"/>
              <a:chOff x="0" y="0"/>
              <a:chExt cx="812800" cy="812800"/>
            </a:xfrm>
          </p:grpSpPr>
          <p:sp>
            <p:nvSpPr>
              <p:cNvPr id="122" name="Google Shape;122;p1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5271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123;p10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130" name="Google Shape;130;p10"/>
          <p:cNvSpPr txBox="1"/>
          <p:nvPr/>
        </p:nvSpPr>
        <p:spPr>
          <a:xfrm>
            <a:off x="1719136" y="3383357"/>
            <a:ext cx="7424863" cy="47212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571500" marR="0" lvl="0" indent="-5715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cs-CZ" sz="4000" b="1" i="0" u="none" strike="noStrike" cap="none" dirty="0">
                <a:solidFill>
                  <a:srgbClr val="FFFFFF"/>
                </a:solidFill>
                <a:latin typeface="Calibri" panose="020F0502020204030204" pitchFamily="34" charset="0"/>
                <a:ea typeface="Ubuntu"/>
                <a:cs typeface="Calibri" panose="020F0502020204030204" pitchFamily="34" charset="0"/>
                <a:sym typeface="Ubuntu"/>
              </a:rPr>
              <a:t>Výkon (</a:t>
            </a:r>
            <a:r>
              <a:rPr lang="cs-CZ" sz="4000" b="1" i="0" u="none" strike="noStrike" cap="none" dirty="0" err="1">
                <a:solidFill>
                  <a:srgbClr val="FFFFFF"/>
                </a:solidFill>
                <a:latin typeface="Calibri" panose="020F0502020204030204" pitchFamily="34" charset="0"/>
                <a:ea typeface="Ubuntu"/>
                <a:cs typeface="Calibri" panose="020F0502020204030204" pitchFamily="34" charset="0"/>
                <a:sym typeface="Ubuntu"/>
              </a:rPr>
              <a:t>Wattage</a:t>
            </a:r>
            <a:r>
              <a:rPr lang="cs-CZ" sz="4000" b="1" i="0" u="none" strike="noStrike" cap="none" dirty="0">
                <a:solidFill>
                  <a:srgbClr val="FFFFFF"/>
                </a:solidFill>
                <a:latin typeface="Calibri" panose="020F0502020204030204" pitchFamily="34" charset="0"/>
                <a:ea typeface="Ubuntu"/>
                <a:cs typeface="Calibri" panose="020F0502020204030204" pitchFamily="34" charset="0"/>
                <a:sym typeface="Ubuntu"/>
              </a:rPr>
              <a:t>)</a:t>
            </a:r>
          </a:p>
          <a:p>
            <a:pPr marL="457200" marR="0" lvl="0" indent="-4572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cs-CZ" sz="3200" i="0" u="none" strike="noStrike" cap="none" dirty="0">
                <a:solidFill>
                  <a:srgbClr val="FFFFFF"/>
                </a:solidFill>
                <a:latin typeface="Calibri" panose="020F0502020204030204" pitchFamily="34" charset="0"/>
                <a:ea typeface="Ubuntu"/>
                <a:cs typeface="Calibri" panose="020F0502020204030204" pitchFamily="34" charset="0"/>
                <a:sym typeface="Ubuntu"/>
              </a:rPr>
              <a:t>Udává, kolik energie může dodat zdroj do počítačového systému</a:t>
            </a:r>
          </a:p>
          <a:p>
            <a:pPr marL="457200" marR="0" lvl="0" indent="-4572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cs-CZ" sz="3200" i="0" u="none" strike="noStrike" cap="none" dirty="0">
                <a:solidFill>
                  <a:srgbClr val="FFFFFF"/>
                </a:solidFill>
                <a:latin typeface="Calibri" panose="020F0502020204030204" pitchFamily="34" charset="0"/>
                <a:ea typeface="Ubuntu"/>
                <a:cs typeface="Calibri" panose="020F0502020204030204" pitchFamily="34" charset="0"/>
                <a:sym typeface="Ubuntu"/>
              </a:rPr>
              <a:t>Výkon je přímo úměrný požadavkům hardwaru.</a:t>
            </a:r>
          </a:p>
          <a:p>
            <a:pPr marL="457200" marR="0" lvl="0" indent="-4572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cs-CZ" sz="3200" dirty="0">
                <a:solidFill>
                  <a:srgbClr val="FFFFFF"/>
                </a:solidFill>
                <a:latin typeface="Calibri" panose="020F0502020204030204" pitchFamily="34" charset="0"/>
                <a:ea typeface="Ubuntu"/>
                <a:cs typeface="Calibri" panose="020F0502020204030204" pitchFamily="34" charset="0"/>
                <a:sym typeface="Ubuntu"/>
              </a:rPr>
              <a:t>Pohybuje se od 250 – 1600W</a:t>
            </a:r>
          </a:p>
          <a:p>
            <a:pPr marL="457200" marR="0" lvl="0" indent="-4572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cs-CZ" sz="3200" dirty="0">
                <a:solidFill>
                  <a:srgbClr val="FFFFFF"/>
                </a:solidFill>
                <a:latin typeface="Calibri" panose="020F0502020204030204" pitchFamily="34" charset="0"/>
                <a:ea typeface="Ubuntu"/>
                <a:cs typeface="Calibri" panose="020F0502020204030204" pitchFamily="34" charset="0"/>
                <a:sym typeface="Ubuntu"/>
              </a:rPr>
              <a:t>Zdroj si vede nejlépe při zatížení 50 -75%</a:t>
            </a:r>
            <a:endParaRPr lang="cs-CZ" sz="3200" i="0" u="none" strike="noStrike" cap="none" dirty="0">
              <a:solidFill>
                <a:srgbClr val="FFFFFF"/>
              </a:solidFill>
              <a:latin typeface="Calibri" panose="020F0502020204030204" pitchFamily="34" charset="0"/>
              <a:ea typeface="Ubuntu"/>
              <a:cs typeface="Calibri" panose="020F0502020204030204" pitchFamily="34" charset="0"/>
              <a:sym typeface="Ubuntu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E0F5855-4ED9-FCB1-B938-DF67D69AB694}"/>
              </a:ext>
            </a:extLst>
          </p:cNvPr>
          <p:cNvSpPr>
            <a:spLocks/>
          </p:cNvSpPr>
          <p:nvPr/>
        </p:nvSpPr>
        <p:spPr>
          <a:xfrm>
            <a:off x="7378308" y="1269785"/>
            <a:ext cx="3557746" cy="115988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/>
            <a:r>
              <a:rPr lang="cs-CZ" sz="11000" dirty="0">
                <a:latin typeface="Bahnschrift Condensed" panose="020B0502040204020203" pitchFamily="34" charset="0"/>
              </a:rPr>
              <a:t>Zdroje</a:t>
            </a:r>
          </a:p>
        </p:txBody>
      </p:sp>
      <p:pic>
        <p:nvPicPr>
          <p:cNvPr id="3" name="Picture 12" descr="Komponenty | Chladiče, ventilátory | Ventilátory | SUNTECH Computer -  prodej počítačů, elektroniky a spotřebního materiálu">
            <a:extLst>
              <a:ext uri="{FF2B5EF4-FFF2-40B4-BE49-F238E27FC236}">
                <a16:creationId xmlns:a16="http://schemas.microsoft.com/office/drawing/2014/main" id="{F7C8E7CA-B3EB-448E-9ECE-D8399A56B6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79247" y="-7295425"/>
            <a:ext cx="3085635" cy="3147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0" descr="MSI MAG META 5 5E – Herní bomba s minimalistickou tváří | Herní počítač |  MSI">
            <a:extLst>
              <a:ext uri="{FF2B5EF4-FFF2-40B4-BE49-F238E27FC236}">
                <a16:creationId xmlns:a16="http://schemas.microsoft.com/office/drawing/2014/main" id="{6A0B01E0-91C4-8176-A797-B48EAF0A47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8464" y="-7643064"/>
            <a:ext cx="5019254" cy="4015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Thermaltake Smart RGB 600W, Napájecí zdroj pro PC | AB-COM.cz">
            <a:extLst>
              <a:ext uri="{FF2B5EF4-FFF2-40B4-BE49-F238E27FC236}">
                <a16:creationId xmlns:a16="http://schemas.microsoft.com/office/drawing/2014/main" id="{0F81DF68-D593-93A5-D2AB-FC1DE8598B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1270" y="-7704399"/>
            <a:ext cx="3695665" cy="3712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Thermaltake Smart RGB 600W, Napájecí zdroj pro PC | AB-COM.cz">
            <a:extLst>
              <a:ext uri="{FF2B5EF4-FFF2-40B4-BE49-F238E27FC236}">
                <a16:creationId xmlns:a16="http://schemas.microsoft.com/office/drawing/2014/main" id="{30A5E769-27E1-2883-A806-668E90D455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9055" y="3154806"/>
            <a:ext cx="6283513" cy="6311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0000397D-B585-23A1-382C-FA511FA91029}"/>
              </a:ext>
            </a:extLst>
          </p:cNvPr>
          <p:cNvSpPr txBox="1"/>
          <p:nvPr/>
        </p:nvSpPr>
        <p:spPr>
          <a:xfrm>
            <a:off x="8078850" y="2477919"/>
            <a:ext cx="91440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60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Interní</a:t>
            </a:r>
            <a:endParaRPr lang="cs-CZ" sz="6000" dirty="0"/>
          </a:p>
        </p:txBody>
      </p:sp>
      <p:pic>
        <p:nvPicPr>
          <p:cNvPr id="46" name="Obrázek 45">
            <a:extLst>
              <a:ext uri="{FF2B5EF4-FFF2-40B4-BE49-F238E27FC236}">
                <a16:creationId xmlns:a16="http://schemas.microsoft.com/office/drawing/2014/main" id="{27BDDE74-E26B-4E30-8FA8-FFFF5722B57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8438991" y="3541833"/>
            <a:ext cx="7385156" cy="4154150"/>
          </a:xfrm>
          <a:prstGeom prst="rect">
            <a:avLst/>
          </a:prstGeom>
        </p:spPr>
      </p:pic>
      <p:sp>
        <p:nvSpPr>
          <p:cNvPr id="7" name="Obdélník 6">
            <a:extLst>
              <a:ext uri="{FF2B5EF4-FFF2-40B4-BE49-F238E27FC236}">
                <a16:creationId xmlns:a16="http://schemas.microsoft.com/office/drawing/2014/main" id="{9E8C8518-93CE-42CF-8E5F-BB5CFD08E7FA}"/>
              </a:ext>
            </a:extLst>
          </p:cNvPr>
          <p:cNvSpPr/>
          <p:nvPr/>
        </p:nvSpPr>
        <p:spPr>
          <a:xfrm>
            <a:off x="19010564" y="3457332"/>
            <a:ext cx="9144000" cy="5802229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 lvl="0" indent="-457200">
              <a:lnSpc>
                <a:spcPct val="130000"/>
              </a:lnSpc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cs-CZ" sz="3200" dirty="0">
                <a:solidFill>
                  <a:srgbClr val="FFFFFF"/>
                </a:solidFill>
                <a:latin typeface="Calibri" panose="020F0502020204030204" pitchFamily="34" charset="0"/>
                <a:ea typeface="Ubuntu"/>
                <a:cs typeface="Calibri" panose="020F0502020204030204" pitchFamily="34" charset="0"/>
                <a:sym typeface="Ubuntu"/>
              </a:rPr>
              <a:t>Zdroj umístěný přímo ve skříni</a:t>
            </a:r>
          </a:p>
          <a:p>
            <a:pPr marL="457200" lvl="0" indent="-457200">
              <a:lnSpc>
                <a:spcPct val="130000"/>
              </a:lnSpc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cs-CZ" sz="3200" dirty="0">
                <a:solidFill>
                  <a:srgbClr val="FFFFFF"/>
                </a:solidFill>
                <a:latin typeface="Calibri" panose="020F0502020204030204" pitchFamily="34" charset="0"/>
                <a:ea typeface="Ubuntu"/>
                <a:cs typeface="Calibri" panose="020F0502020204030204" pitchFamily="34" charset="0"/>
                <a:sym typeface="Ubuntu"/>
              </a:rPr>
              <a:t>Účelem je napájení vnitřních komponent</a:t>
            </a:r>
          </a:p>
          <a:p>
            <a:pPr marL="457200" lvl="0" indent="-457200">
              <a:lnSpc>
                <a:spcPct val="130000"/>
              </a:lnSpc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cs-CZ" sz="3200" dirty="0">
                <a:solidFill>
                  <a:srgbClr val="FFFFFF"/>
                </a:solidFill>
                <a:latin typeface="Calibri" panose="020F0502020204030204" pitchFamily="34" charset="0"/>
                <a:ea typeface="Ubuntu"/>
                <a:cs typeface="Calibri" panose="020F0502020204030204" pitchFamily="34" charset="0"/>
                <a:sym typeface="Ubuntu"/>
              </a:rPr>
              <a:t>Ochrana proti přepětí, napětí, podpětí, přehřátí a zkratu</a:t>
            </a:r>
          </a:p>
          <a:p>
            <a:pPr marL="457200" lvl="0" indent="-457200">
              <a:lnSpc>
                <a:spcPct val="130000"/>
              </a:lnSpc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cs-CZ" sz="3200" dirty="0">
                <a:solidFill>
                  <a:srgbClr val="FFFFFF"/>
                </a:solidFill>
                <a:latin typeface="Calibri" panose="020F0502020204030204" pitchFamily="34" charset="0"/>
                <a:ea typeface="Ubuntu"/>
                <a:cs typeface="Calibri" panose="020F0502020204030204" pitchFamily="34" charset="0"/>
                <a:sym typeface="Ubuntu"/>
              </a:rPr>
              <a:t>Zdroje rozlišujeme podle:</a:t>
            </a:r>
          </a:p>
          <a:p>
            <a:pPr lvl="1">
              <a:lnSpc>
                <a:spcPct val="130000"/>
              </a:lnSpc>
              <a:buClr>
                <a:schemeClr val="bg1"/>
              </a:buClr>
            </a:pPr>
            <a:r>
              <a:rPr lang="cs-CZ" sz="3200" dirty="0">
                <a:solidFill>
                  <a:srgbClr val="FFFFFF"/>
                </a:solidFill>
                <a:latin typeface="Calibri" panose="020F0502020204030204" pitchFamily="34" charset="0"/>
                <a:ea typeface="Ubuntu"/>
                <a:cs typeface="Calibri" panose="020F0502020204030204" pitchFamily="34" charset="0"/>
                <a:sym typeface="Ubuntu"/>
              </a:rPr>
              <a:t> 				výkonu</a:t>
            </a:r>
          </a:p>
          <a:p>
            <a:pPr lvl="1">
              <a:lnSpc>
                <a:spcPct val="130000"/>
              </a:lnSpc>
              <a:buClr>
                <a:schemeClr val="bg1"/>
              </a:buClr>
            </a:pPr>
            <a:r>
              <a:rPr lang="cs-CZ" sz="3200" dirty="0">
                <a:solidFill>
                  <a:srgbClr val="FFFFFF"/>
                </a:solidFill>
                <a:latin typeface="Calibri" panose="020F0502020204030204" pitchFamily="34" charset="0"/>
                <a:ea typeface="Ubuntu"/>
                <a:cs typeface="Calibri" panose="020F0502020204030204" pitchFamily="34" charset="0"/>
                <a:sym typeface="Ubuntu"/>
              </a:rPr>
              <a:t>				efektivity</a:t>
            </a:r>
          </a:p>
          <a:p>
            <a:pPr lvl="1">
              <a:lnSpc>
                <a:spcPct val="130000"/>
              </a:lnSpc>
              <a:buClr>
                <a:schemeClr val="bg1"/>
              </a:buClr>
            </a:pPr>
            <a:r>
              <a:rPr lang="cs-CZ" sz="3200" dirty="0">
                <a:solidFill>
                  <a:srgbClr val="FFFFFF"/>
                </a:solidFill>
                <a:latin typeface="Calibri" panose="020F0502020204030204" pitchFamily="34" charset="0"/>
                <a:ea typeface="Ubuntu"/>
                <a:cs typeface="Calibri" panose="020F0502020204030204" pitchFamily="34" charset="0"/>
                <a:sym typeface="Ubuntu"/>
              </a:rPr>
              <a:t>				modularity 		</a:t>
            </a:r>
          </a:p>
          <a:p>
            <a:pPr marL="457200" lvl="0" indent="-457200">
              <a:lnSpc>
                <a:spcPct val="130000"/>
              </a:lnSpc>
              <a:buClr>
                <a:schemeClr val="bg1"/>
              </a:buClr>
              <a:buFont typeface="Arial" panose="020B0604020202020204" pitchFamily="34" charset="0"/>
              <a:buChar char="•"/>
            </a:pPr>
            <a:endParaRPr lang="cs-CZ" sz="3200" dirty="0">
              <a:solidFill>
                <a:srgbClr val="FFFFFF"/>
              </a:solidFill>
              <a:latin typeface="Calibri" panose="020F0502020204030204" pitchFamily="34" charset="0"/>
              <a:ea typeface="Ubuntu"/>
              <a:cs typeface="Calibri" panose="020F0502020204030204" pitchFamily="34" charset="0"/>
              <a:sym typeface="Ubuntu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0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t="-75855" b="-75855"/>
            </a:stretch>
          </a:blipFill>
          <a:ln>
            <a:noFill/>
          </a:ln>
        </p:spPr>
        <p:txBody>
          <a:bodyPr/>
          <a:lstStyle/>
          <a:p>
            <a:endParaRPr lang="cs-CZ"/>
          </a:p>
        </p:txBody>
      </p:sp>
      <p:grpSp>
        <p:nvGrpSpPr>
          <p:cNvPr id="88" name="Google Shape;88;p10"/>
          <p:cNvGrpSpPr/>
          <p:nvPr/>
        </p:nvGrpSpPr>
        <p:grpSpPr>
          <a:xfrm>
            <a:off x="390010" y="383599"/>
            <a:ext cx="6818662" cy="7015545"/>
            <a:chOff x="0" y="0"/>
            <a:chExt cx="9091550" cy="9354060"/>
          </a:xfrm>
        </p:grpSpPr>
        <p:cxnSp>
          <p:nvCxnSpPr>
            <p:cNvPr id="89" name="Google Shape;89;p10"/>
            <p:cNvCxnSpPr/>
            <p:nvPr/>
          </p:nvCxnSpPr>
          <p:spPr>
            <a:xfrm>
              <a:off x="245555" y="450470"/>
              <a:ext cx="0" cy="8656320"/>
            </a:xfrm>
            <a:prstGeom prst="straightConnector1">
              <a:avLst/>
            </a:prstGeom>
            <a:noFill/>
            <a:ln w="50800" cap="flat" cmpd="sng">
              <a:solidFill>
                <a:srgbClr val="5271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grpSp>
          <p:nvGrpSpPr>
            <p:cNvPr id="90" name="Google Shape;90;p10"/>
            <p:cNvGrpSpPr/>
            <p:nvPr/>
          </p:nvGrpSpPr>
          <p:grpSpPr>
            <a:xfrm>
              <a:off x="0" y="8903590"/>
              <a:ext cx="450470" cy="450470"/>
              <a:chOff x="0" y="0"/>
              <a:chExt cx="812800" cy="812800"/>
            </a:xfrm>
          </p:grpSpPr>
          <p:sp>
            <p:nvSpPr>
              <p:cNvPr id="91" name="Google Shape;91;p1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5271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92;p10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cxnSp>
          <p:nvCxnSpPr>
            <p:cNvPr id="93" name="Google Shape;93;p10"/>
            <p:cNvCxnSpPr/>
            <p:nvPr/>
          </p:nvCxnSpPr>
          <p:spPr>
            <a:xfrm rot="10800000">
              <a:off x="209995" y="270537"/>
              <a:ext cx="8656320" cy="0"/>
            </a:xfrm>
            <a:prstGeom prst="straightConnector1">
              <a:avLst/>
            </a:prstGeom>
            <a:noFill/>
            <a:ln w="50800" cap="flat" cmpd="sng">
              <a:solidFill>
                <a:srgbClr val="5271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grpSp>
          <p:nvGrpSpPr>
            <p:cNvPr id="94" name="Google Shape;94;p10"/>
            <p:cNvGrpSpPr/>
            <p:nvPr/>
          </p:nvGrpSpPr>
          <p:grpSpPr>
            <a:xfrm>
              <a:off x="15240" y="7178325"/>
              <a:ext cx="450470" cy="450470"/>
              <a:chOff x="0" y="0"/>
              <a:chExt cx="812800" cy="812800"/>
            </a:xfrm>
          </p:grpSpPr>
          <p:sp>
            <p:nvSpPr>
              <p:cNvPr id="95" name="Google Shape;95;p1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5271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96;p10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97" name="Google Shape;97;p10"/>
            <p:cNvGrpSpPr/>
            <p:nvPr/>
          </p:nvGrpSpPr>
          <p:grpSpPr>
            <a:xfrm>
              <a:off x="1941616" y="0"/>
              <a:ext cx="450470" cy="450470"/>
              <a:chOff x="0" y="0"/>
              <a:chExt cx="812800" cy="812800"/>
            </a:xfrm>
          </p:grpSpPr>
          <p:sp>
            <p:nvSpPr>
              <p:cNvPr id="98" name="Google Shape;98;p1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5271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99;p10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0" name="Google Shape;100;p10"/>
            <p:cNvGrpSpPr/>
            <p:nvPr/>
          </p:nvGrpSpPr>
          <p:grpSpPr>
            <a:xfrm>
              <a:off x="8641080" y="70702"/>
              <a:ext cx="450470" cy="450470"/>
              <a:chOff x="0" y="0"/>
              <a:chExt cx="812800" cy="812800"/>
            </a:xfrm>
          </p:grpSpPr>
          <p:sp>
            <p:nvSpPr>
              <p:cNvPr id="101" name="Google Shape;101;p1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5271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102;p10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3" name="Google Shape;103;p10"/>
            <p:cNvGrpSpPr/>
            <p:nvPr/>
          </p:nvGrpSpPr>
          <p:grpSpPr>
            <a:xfrm>
              <a:off x="45720" y="88912"/>
              <a:ext cx="450470" cy="450470"/>
              <a:chOff x="0" y="0"/>
              <a:chExt cx="812800" cy="812800"/>
            </a:xfrm>
          </p:grpSpPr>
          <p:sp>
            <p:nvSpPr>
              <p:cNvPr id="104" name="Google Shape;104;p1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5271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105;p10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106" name="Google Shape;106;p10"/>
          <p:cNvGrpSpPr/>
          <p:nvPr/>
        </p:nvGrpSpPr>
        <p:grpSpPr>
          <a:xfrm rot="10800000">
            <a:off x="11105689" y="2926874"/>
            <a:ext cx="6818662" cy="7015545"/>
            <a:chOff x="0" y="0"/>
            <a:chExt cx="9091550" cy="9354060"/>
          </a:xfrm>
        </p:grpSpPr>
        <p:cxnSp>
          <p:nvCxnSpPr>
            <p:cNvPr id="107" name="Google Shape;107;p10"/>
            <p:cNvCxnSpPr/>
            <p:nvPr/>
          </p:nvCxnSpPr>
          <p:spPr>
            <a:xfrm>
              <a:off x="245555" y="450470"/>
              <a:ext cx="0" cy="8656320"/>
            </a:xfrm>
            <a:prstGeom prst="straightConnector1">
              <a:avLst/>
            </a:prstGeom>
            <a:noFill/>
            <a:ln w="50800" cap="flat" cmpd="sng">
              <a:solidFill>
                <a:srgbClr val="5271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grpSp>
          <p:nvGrpSpPr>
            <p:cNvPr id="108" name="Google Shape;108;p10"/>
            <p:cNvGrpSpPr/>
            <p:nvPr/>
          </p:nvGrpSpPr>
          <p:grpSpPr>
            <a:xfrm>
              <a:off x="0" y="8903590"/>
              <a:ext cx="450470" cy="450470"/>
              <a:chOff x="0" y="0"/>
              <a:chExt cx="812800" cy="812800"/>
            </a:xfrm>
          </p:grpSpPr>
          <p:sp>
            <p:nvSpPr>
              <p:cNvPr id="109" name="Google Shape;109;p1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5271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110;p10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cxnSp>
          <p:nvCxnSpPr>
            <p:cNvPr id="111" name="Google Shape;111;p10"/>
            <p:cNvCxnSpPr/>
            <p:nvPr/>
          </p:nvCxnSpPr>
          <p:spPr>
            <a:xfrm rot="10800000">
              <a:off x="209995" y="270537"/>
              <a:ext cx="8656320" cy="0"/>
            </a:xfrm>
            <a:prstGeom prst="straightConnector1">
              <a:avLst/>
            </a:prstGeom>
            <a:noFill/>
            <a:ln w="50800" cap="flat" cmpd="sng">
              <a:solidFill>
                <a:srgbClr val="5271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grpSp>
          <p:nvGrpSpPr>
            <p:cNvPr id="112" name="Google Shape;112;p10"/>
            <p:cNvGrpSpPr/>
            <p:nvPr/>
          </p:nvGrpSpPr>
          <p:grpSpPr>
            <a:xfrm>
              <a:off x="15240" y="7178325"/>
              <a:ext cx="450470" cy="450470"/>
              <a:chOff x="0" y="0"/>
              <a:chExt cx="812800" cy="812800"/>
            </a:xfrm>
          </p:grpSpPr>
          <p:sp>
            <p:nvSpPr>
              <p:cNvPr id="113" name="Google Shape;113;p1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5271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114;p10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15" name="Google Shape;115;p10"/>
            <p:cNvGrpSpPr/>
            <p:nvPr/>
          </p:nvGrpSpPr>
          <p:grpSpPr>
            <a:xfrm>
              <a:off x="1941616" y="0"/>
              <a:ext cx="450470" cy="450470"/>
              <a:chOff x="0" y="0"/>
              <a:chExt cx="812800" cy="812800"/>
            </a:xfrm>
          </p:grpSpPr>
          <p:sp>
            <p:nvSpPr>
              <p:cNvPr id="116" name="Google Shape;116;p1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5271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117;p10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18" name="Google Shape;118;p10"/>
            <p:cNvGrpSpPr/>
            <p:nvPr/>
          </p:nvGrpSpPr>
          <p:grpSpPr>
            <a:xfrm>
              <a:off x="8641080" y="70702"/>
              <a:ext cx="450470" cy="450470"/>
              <a:chOff x="0" y="0"/>
              <a:chExt cx="812800" cy="812800"/>
            </a:xfrm>
          </p:grpSpPr>
          <p:sp>
            <p:nvSpPr>
              <p:cNvPr id="119" name="Google Shape;119;p1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5271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120;p10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21" name="Google Shape;121;p10"/>
            <p:cNvGrpSpPr/>
            <p:nvPr/>
          </p:nvGrpSpPr>
          <p:grpSpPr>
            <a:xfrm>
              <a:off x="45720" y="88912"/>
              <a:ext cx="450470" cy="450470"/>
              <a:chOff x="0" y="0"/>
              <a:chExt cx="812800" cy="812800"/>
            </a:xfrm>
          </p:grpSpPr>
          <p:sp>
            <p:nvSpPr>
              <p:cNvPr id="122" name="Google Shape;122;p1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5271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123;p10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130" name="Google Shape;130;p10"/>
          <p:cNvSpPr txBox="1"/>
          <p:nvPr/>
        </p:nvSpPr>
        <p:spPr>
          <a:xfrm>
            <a:off x="1560324" y="2919449"/>
            <a:ext cx="7424863" cy="72019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571500" marR="0" lvl="0" indent="-5715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cs-CZ" sz="4000" b="1" i="0" u="none" strike="noStrike" cap="none" dirty="0">
                <a:solidFill>
                  <a:srgbClr val="FFFFFF"/>
                </a:solidFill>
                <a:latin typeface="Calibri" panose="020F0502020204030204" pitchFamily="34" charset="0"/>
                <a:ea typeface="Ubuntu"/>
                <a:cs typeface="Calibri" panose="020F0502020204030204" pitchFamily="34" charset="0"/>
                <a:sym typeface="Ubuntu"/>
              </a:rPr>
              <a:t>Efektivita</a:t>
            </a:r>
          </a:p>
          <a:p>
            <a:pPr marL="457200" marR="0" lvl="0" indent="-4572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cs-CZ" sz="3200" dirty="0">
                <a:solidFill>
                  <a:srgbClr val="FFFFFF"/>
                </a:solidFill>
                <a:latin typeface="Calibri" panose="020F0502020204030204" pitchFamily="34" charset="0"/>
                <a:ea typeface="Ubuntu"/>
                <a:cs typeface="Calibri" panose="020F0502020204030204" pitchFamily="34" charset="0"/>
                <a:sym typeface="Ubuntu"/>
              </a:rPr>
              <a:t>Vyjadřuje jak dobře zdroj přeměňuje </a:t>
            </a:r>
            <a:r>
              <a:rPr lang="cs-CZ" sz="3200" dirty="0" err="1">
                <a:solidFill>
                  <a:srgbClr val="FFFFFF"/>
                </a:solidFill>
                <a:latin typeface="Calibri" panose="020F0502020204030204" pitchFamily="34" charset="0"/>
                <a:ea typeface="Ubuntu"/>
                <a:cs typeface="Calibri" panose="020F0502020204030204" pitchFamily="34" charset="0"/>
                <a:sym typeface="Ubuntu"/>
              </a:rPr>
              <a:t>el.energii</a:t>
            </a:r>
            <a:r>
              <a:rPr lang="cs-CZ" sz="3200" dirty="0">
                <a:solidFill>
                  <a:srgbClr val="FFFFFF"/>
                </a:solidFill>
                <a:latin typeface="Calibri" panose="020F0502020204030204" pitchFamily="34" charset="0"/>
                <a:ea typeface="Ubuntu"/>
                <a:cs typeface="Calibri" panose="020F0502020204030204" pitchFamily="34" charset="0"/>
                <a:sym typeface="Ubuntu"/>
              </a:rPr>
              <a:t> na užitečný výkon</a:t>
            </a:r>
          </a:p>
          <a:p>
            <a:pPr marL="457200" marR="0" lvl="0" indent="-4572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cs-CZ" sz="3200" dirty="0">
                <a:solidFill>
                  <a:srgbClr val="FFFFFF"/>
                </a:solidFill>
                <a:latin typeface="Calibri" panose="020F0502020204030204" pitchFamily="34" charset="0"/>
                <a:ea typeface="Ubuntu"/>
                <a:cs typeface="Calibri" panose="020F0502020204030204" pitchFamily="34" charset="0"/>
                <a:sym typeface="Ubuntu"/>
              </a:rPr>
              <a:t>Vyšší efektivita =&gt; generuje méně ztrátového tepla =&gt; snižuje náklady na elektřinu =&gt; v dlouhodobém horizontu cenově výhodnější</a:t>
            </a:r>
          </a:p>
          <a:p>
            <a:pPr marL="457200" marR="0" lvl="0" indent="-4572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cs-CZ" sz="3200" dirty="0">
                <a:solidFill>
                  <a:srgbClr val="FFFFFF"/>
                </a:solidFill>
                <a:latin typeface="Calibri" panose="020F0502020204030204" pitchFamily="34" charset="0"/>
                <a:ea typeface="Ubuntu"/>
                <a:cs typeface="Calibri" panose="020F0502020204030204" pitchFamily="34" charset="0"/>
                <a:sym typeface="Ubuntu"/>
              </a:rPr>
              <a:t>Existují certifikace, které klasifikují zdroje podle úrovně efektivity</a:t>
            </a:r>
          </a:p>
          <a:p>
            <a:pPr marL="457200" marR="0" lvl="0" indent="-4572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endParaRPr lang="cs-CZ" sz="3200" dirty="0">
              <a:solidFill>
                <a:srgbClr val="FFFFFF"/>
              </a:solidFill>
              <a:latin typeface="Calibri" panose="020F0502020204030204" pitchFamily="34" charset="0"/>
              <a:ea typeface="Ubuntu"/>
              <a:cs typeface="Calibri" panose="020F0502020204030204" pitchFamily="34" charset="0"/>
              <a:sym typeface="Ubuntu"/>
            </a:endParaRPr>
          </a:p>
          <a:p>
            <a:pPr marL="457200" marR="0" lvl="0" indent="-4572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endParaRPr lang="cs-CZ" sz="3200" i="0" u="none" strike="noStrike" cap="none" dirty="0">
              <a:solidFill>
                <a:srgbClr val="FFFFFF"/>
              </a:solidFill>
              <a:latin typeface="Calibri" panose="020F0502020204030204" pitchFamily="34" charset="0"/>
              <a:ea typeface="Ubuntu"/>
              <a:cs typeface="Calibri" panose="020F0502020204030204" pitchFamily="34" charset="0"/>
              <a:sym typeface="Ubuntu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E0F5855-4ED9-FCB1-B938-DF67D69AB694}"/>
              </a:ext>
            </a:extLst>
          </p:cNvPr>
          <p:cNvSpPr>
            <a:spLocks/>
          </p:cNvSpPr>
          <p:nvPr/>
        </p:nvSpPr>
        <p:spPr>
          <a:xfrm>
            <a:off x="7378308" y="1269785"/>
            <a:ext cx="3557746" cy="115988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/>
            <a:r>
              <a:rPr lang="cs-CZ" sz="11000" dirty="0">
                <a:latin typeface="Bahnschrift Condensed" panose="020B0502040204020203" pitchFamily="34" charset="0"/>
              </a:rPr>
              <a:t>Zdroje</a:t>
            </a:r>
          </a:p>
        </p:txBody>
      </p:sp>
      <p:pic>
        <p:nvPicPr>
          <p:cNvPr id="3" name="Picture 12" descr="Komponenty | Chladiče, ventilátory | Ventilátory | SUNTECH Computer -  prodej počítačů, elektroniky a spotřebního materiálu">
            <a:extLst>
              <a:ext uri="{FF2B5EF4-FFF2-40B4-BE49-F238E27FC236}">
                <a16:creationId xmlns:a16="http://schemas.microsoft.com/office/drawing/2014/main" id="{F7C8E7CA-B3EB-448E-9ECE-D8399A56B6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79247" y="-7295425"/>
            <a:ext cx="3085635" cy="3147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0" descr="MSI MAG META 5 5E – Herní bomba s minimalistickou tváří | Herní počítač |  MSI">
            <a:extLst>
              <a:ext uri="{FF2B5EF4-FFF2-40B4-BE49-F238E27FC236}">
                <a16:creationId xmlns:a16="http://schemas.microsoft.com/office/drawing/2014/main" id="{6A0B01E0-91C4-8176-A797-B48EAF0A47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8464" y="-7643064"/>
            <a:ext cx="5019254" cy="4015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Thermaltake Smart RGB 600W, Napájecí zdroj pro PC | AB-COM.cz">
            <a:extLst>
              <a:ext uri="{FF2B5EF4-FFF2-40B4-BE49-F238E27FC236}">
                <a16:creationId xmlns:a16="http://schemas.microsoft.com/office/drawing/2014/main" id="{0F81DF68-D593-93A5-D2AB-FC1DE8598B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1270" y="-7704399"/>
            <a:ext cx="3695665" cy="3712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0000397D-B585-23A1-382C-FA511FA91029}"/>
              </a:ext>
            </a:extLst>
          </p:cNvPr>
          <p:cNvSpPr txBox="1"/>
          <p:nvPr/>
        </p:nvSpPr>
        <p:spPr>
          <a:xfrm>
            <a:off x="8078850" y="2477919"/>
            <a:ext cx="91440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60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Interní</a:t>
            </a:r>
            <a:endParaRPr lang="cs-CZ" sz="6000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06E5B852-A3D7-4823-BD8E-E5CD5315D80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41105" y="3541833"/>
            <a:ext cx="7385156" cy="4154150"/>
          </a:xfrm>
          <a:prstGeom prst="rect">
            <a:avLst/>
          </a:prstGeom>
        </p:spPr>
      </p:pic>
      <p:pic>
        <p:nvPicPr>
          <p:cNvPr id="48" name="Picture 4" descr="Thermaltake Smart RGB 600W, Napájecí zdroj pro PC | AB-COM.cz">
            <a:extLst>
              <a:ext uri="{FF2B5EF4-FFF2-40B4-BE49-F238E27FC236}">
                <a16:creationId xmlns:a16="http://schemas.microsoft.com/office/drawing/2014/main" id="{F85DC368-B092-4C73-B6C4-4133D6DFDF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29754" y="3154806"/>
            <a:ext cx="6283513" cy="6311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2" descr="MSI Czech | MSI Czech">
            <a:extLst>
              <a:ext uri="{FF2B5EF4-FFF2-40B4-BE49-F238E27FC236}">
                <a16:creationId xmlns:a16="http://schemas.microsoft.com/office/drawing/2014/main" id="{0917281B-8C11-4EDA-AF69-2E107011CC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869699" y="4311993"/>
            <a:ext cx="8519289" cy="2725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98556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0"/>
          <p:cNvSpPr/>
          <p:nvPr/>
        </p:nvSpPr>
        <p:spPr>
          <a:xfrm>
            <a:off x="-11787" y="-13643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t="-75855" b="-75855"/>
            </a:stretch>
          </a:blipFill>
          <a:ln>
            <a:noFill/>
          </a:ln>
        </p:spPr>
        <p:txBody>
          <a:bodyPr/>
          <a:lstStyle/>
          <a:p>
            <a:endParaRPr lang="cs-CZ"/>
          </a:p>
        </p:txBody>
      </p:sp>
      <p:grpSp>
        <p:nvGrpSpPr>
          <p:cNvPr id="88" name="Google Shape;88;p10"/>
          <p:cNvGrpSpPr/>
          <p:nvPr/>
        </p:nvGrpSpPr>
        <p:grpSpPr>
          <a:xfrm>
            <a:off x="390010" y="383599"/>
            <a:ext cx="6818662" cy="7015545"/>
            <a:chOff x="0" y="0"/>
            <a:chExt cx="9091550" cy="9354060"/>
          </a:xfrm>
        </p:grpSpPr>
        <p:cxnSp>
          <p:nvCxnSpPr>
            <p:cNvPr id="89" name="Google Shape;89;p10"/>
            <p:cNvCxnSpPr/>
            <p:nvPr/>
          </p:nvCxnSpPr>
          <p:spPr>
            <a:xfrm>
              <a:off x="245555" y="450470"/>
              <a:ext cx="0" cy="8656320"/>
            </a:xfrm>
            <a:prstGeom prst="straightConnector1">
              <a:avLst/>
            </a:prstGeom>
            <a:noFill/>
            <a:ln w="50800" cap="flat" cmpd="sng">
              <a:solidFill>
                <a:srgbClr val="5271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grpSp>
          <p:nvGrpSpPr>
            <p:cNvPr id="90" name="Google Shape;90;p10"/>
            <p:cNvGrpSpPr/>
            <p:nvPr/>
          </p:nvGrpSpPr>
          <p:grpSpPr>
            <a:xfrm>
              <a:off x="0" y="8903590"/>
              <a:ext cx="450470" cy="450470"/>
              <a:chOff x="0" y="0"/>
              <a:chExt cx="812800" cy="812800"/>
            </a:xfrm>
          </p:grpSpPr>
          <p:sp>
            <p:nvSpPr>
              <p:cNvPr id="91" name="Google Shape;91;p1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5271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92;p10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cxnSp>
          <p:nvCxnSpPr>
            <p:cNvPr id="93" name="Google Shape;93;p10"/>
            <p:cNvCxnSpPr/>
            <p:nvPr/>
          </p:nvCxnSpPr>
          <p:spPr>
            <a:xfrm rot="10800000">
              <a:off x="209995" y="270537"/>
              <a:ext cx="8656320" cy="0"/>
            </a:xfrm>
            <a:prstGeom prst="straightConnector1">
              <a:avLst/>
            </a:prstGeom>
            <a:noFill/>
            <a:ln w="50800" cap="flat" cmpd="sng">
              <a:solidFill>
                <a:srgbClr val="5271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grpSp>
          <p:nvGrpSpPr>
            <p:cNvPr id="94" name="Google Shape;94;p10"/>
            <p:cNvGrpSpPr/>
            <p:nvPr/>
          </p:nvGrpSpPr>
          <p:grpSpPr>
            <a:xfrm>
              <a:off x="15240" y="7178325"/>
              <a:ext cx="450470" cy="450470"/>
              <a:chOff x="0" y="0"/>
              <a:chExt cx="812800" cy="812800"/>
            </a:xfrm>
          </p:grpSpPr>
          <p:sp>
            <p:nvSpPr>
              <p:cNvPr id="95" name="Google Shape;95;p1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5271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96;p10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97" name="Google Shape;97;p10"/>
            <p:cNvGrpSpPr/>
            <p:nvPr/>
          </p:nvGrpSpPr>
          <p:grpSpPr>
            <a:xfrm>
              <a:off x="1941616" y="0"/>
              <a:ext cx="450470" cy="450470"/>
              <a:chOff x="0" y="0"/>
              <a:chExt cx="812800" cy="812800"/>
            </a:xfrm>
          </p:grpSpPr>
          <p:sp>
            <p:nvSpPr>
              <p:cNvPr id="98" name="Google Shape;98;p1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5271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99;p10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0" name="Google Shape;100;p10"/>
            <p:cNvGrpSpPr/>
            <p:nvPr/>
          </p:nvGrpSpPr>
          <p:grpSpPr>
            <a:xfrm>
              <a:off x="8641080" y="70702"/>
              <a:ext cx="450470" cy="450470"/>
              <a:chOff x="0" y="0"/>
              <a:chExt cx="812800" cy="812800"/>
            </a:xfrm>
          </p:grpSpPr>
          <p:sp>
            <p:nvSpPr>
              <p:cNvPr id="101" name="Google Shape;101;p1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5271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102;p10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3" name="Google Shape;103;p10"/>
            <p:cNvGrpSpPr/>
            <p:nvPr/>
          </p:nvGrpSpPr>
          <p:grpSpPr>
            <a:xfrm>
              <a:off x="45720" y="88912"/>
              <a:ext cx="450470" cy="450470"/>
              <a:chOff x="0" y="0"/>
              <a:chExt cx="812800" cy="812800"/>
            </a:xfrm>
          </p:grpSpPr>
          <p:sp>
            <p:nvSpPr>
              <p:cNvPr id="104" name="Google Shape;104;p1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5271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105;p10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106" name="Google Shape;106;p10"/>
          <p:cNvGrpSpPr/>
          <p:nvPr/>
        </p:nvGrpSpPr>
        <p:grpSpPr>
          <a:xfrm rot="10800000">
            <a:off x="11105689" y="2926874"/>
            <a:ext cx="6818662" cy="7015545"/>
            <a:chOff x="0" y="0"/>
            <a:chExt cx="9091550" cy="9354060"/>
          </a:xfrm>
        </p:grpSpPr>
        <p:cxnSp>
          <p:nvCxnSpPr>
            <p:cNvPr id="107" name="Google Shape;107;p10"/>
            <p:cNvCxnSpPr/>
            <p:nvPr/>
          </p:nvCxnSpPr>
          <p:spPr>
            <a:xfrm>
              <a:off x="245555" y="450470"/>
              <a:ext cx="0" cy="8656320"/>
            </a:xfrm>
            <a:prstGeom prst="straightConnector1">
              <a:avLst/>
            </a:prstGeom>
            <a:noFill/>
            <a:ln w="50800" cap="flat" cmpd="sng">
              <a:solidFill>
                <a:srgbClr val="5271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grpSp>
          <p:nvGrpSpPr>
            <p:cNvPr id="108" name="Google Shape;108;p10"/>
            <p:cNvGrpSpPr/>
            <p:nvPr/>
          </p:nvGrpSpPr>
          <p:grpSpPr>
            <a:xfrm>
              <a:off x="0" y="8903590"/>
              <a:ext cx="450470" cy="450470"/>
              <a:chOff x="0" y="0"/>
              <a:chExt cx="812800" cy="812800"/>
            </a:xfrm>
          </p:grpSpPr>
          <p:sp>
            <p:nvSpPr>
              <p:cNvPr id="109" name="Google Shape;109;p1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5271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110;p10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cxnSp>
          <p:nvCxnSpPr>
            <p:cNvPr id="111" name="Google Shape;111;p10"/>
            <p:cNvCxnSpPr/>
            <p:nvPr/>
          </p:nvCxnSpPr>
          <p:spPr>
            <a:xfrm rot="10800000">
              <a:off x="209995" y="270537"/>
              <a:ext cx="8656320" cy="0"/>
            </a:xfrm>
            <a:prstGeom prst="straightConnector1">
              <a:avLst/>
            </a:prstGeom>
            <a:noFill/>
            <a:ln w="50800" cap="flat" cmpd="sng">
              <a:solidFill>
                <a:srgbClr val="5271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grpSp>
          <p:nvGrpSpPr>
            <p:cNvPr id="112" name="Google Shape;112;p10"/>
            <p:cNvGrpSpPr/>
            <p:nvPr/>
          </p:nvGrpSpPr>
          <p:grpSpPr>
            <a:xfrm>
              <a:off x="15240" y="7178325"/>
              <a:ext cx="450470" cy="450470"/>
              <a:chOff x="0" y="0"/>
              <a:chExt cx="812800" cy="812800"/>
            </a:xfrm>
          </p:grpSpPr>
          <p:sp>
            <p:nvSpPr>
              <p:cNvPr id="113" name="Google Shape;113;p1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5271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114;p10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15" name="Google Shape;115;p10"/>
            <p:cNvGrpSpPr/>
            <p:nvPr/>
          </p:nvGrpSpPr>
          <p:grpSpPr>
            <a:xfrm>
              <a:off x="1941616" y="0"/>
              <a:ext cx="450470" cy="450470"/>
              <a:chOff x="0" y="0"/>
              <a:chExt cx="812800" cy="812800"/>
            </a:xfrm>
          </p:grpSpPr>
          <p:sp>
            <p:nvSpPr>
              <p:cNvPr id="116" name="Google Shape;116;p1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5271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117;p10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18" name="Google Shape;118;p10"/>
            <p:cNvGrpSpPr/>
            <p:nvPr/>
          </p:nvGrpSpPr>
          <p:grpSpPr>
            <a:xfrm>
              <a:off x="8641080" y="70702"/>
              <a:ext cx="450470" cy="450470"/>
              <a:chOff x="0" y="0"/>
              <a:chExt cx="812800" cy="812800"/>
            </a:xfrm>
          </p:grpSpPr>
          <p:sp>
            <p:nvSpPr>
              <p:cNvPr id="119" name="Google Shape;119;p1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5271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120;p10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21" name="Google Shape;121;p10"/>
            <p:cNvGrpSpPr/>
            <p:nvPr/>
          </p:nvGrpSpPr>
          <p:grpSpPr>
            <a:xfrm>
              <a:off x="45720" y="88912"/>
              <a:ext cx="450470" cy="450470"/>
              <a:chOff x="0" y="0"/>
              <a:chExt cx="812800" cy="812800"/>
            </a:xfrm>
          </p:grpSpPr>
          <p:sp>
            <p:nvSpPr>
              <p:cNvPr id="122" name="Google Shape;122;p1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5271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123;p10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130" name="Google Shape;130;p10"/>
          <p:cNvSpPr txBox="1"/>
          <p:nvPr/>
        </p:nvSpPr>
        <p:spPr>
          <a:xfrm>
            <a:off x="1413945" y="2451287"/>
            <a:ext cx="7424863" cy="72019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571500" marR="0" lvl="0" indent="-5715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cs-CZ" sz="4000" b="1" i="0" u="none" strike="noStrike" cap="none" dirty="0">
                <a:solidFill>
                  <a:srgbClr val="FFFFFF"/>
                </a:solidFill>
                <a:latin typeface="Calibri" panose="020F0502020204030204" pitchFamily="34" charset="0"/>
                <a:ea typeface="Ubuntu"/>
                <a:cs typeface="Calibri" panose="020F0502020204030204" pitchFamily="34" charset="0"/>
                <a:sym typeface="Ubuntu"/>
              </a:rPr>
              <a:t>Modularita</a:t>
            </a:r>
          </a:p>
          <a:p>
            <a:pPr marL="457200" marR="0" lvl="0" indent="-4572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cs-CZ" sz="3200" dirty="0">
                <a:solidFill>
                  <a:srgbClr val="FFFFFF"/>
                </a:solidFill>
                <a:latin typeface="Calibri" panose="020F0502020204030204" pitchFamily="34" charset="0"/>
                <a:ea typeface="Ubuntu"/>
                <a:cs typeface="Calibri" panose="020F0502020204030204" pitchFamily="34" charset="0"/>
                <a:sym typeface="Ubuntu"/>
              </a:rPr>
              <a:t>Umožňuje odpojování a připojování kabelů dle potřeby</a:t>
            </a:r>
          </a:p>
          <a:p>
            <a:pPr marL="457200" marR="0" lvl="0" indent="-4572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cs-CZ" sz="3200" dirty="0">
                <a:solidFill>
                  <a:srgbClr val="FFFFFF"/>
                </a:solidFill>
                <a:latin typeface="Calibri" panose="020F0502020204030204" pitchFamily="34" charset="0"/>
                <a:ea typeface="Ubuntu"/>
                <a:cs typeface="Calibri" panose="020F0502020204030204" pitchFamily="34" charset="0"/>
                <a:sym typeface="Ubuntu"/>
              </a:rPr>
              <a:t>Modularita </a:t>
            </a:r>
            <a:r>
              <a:rPr lang="cs-CZ" sz="3200" dirty="0" err="1">
                <a:solidFill>
                  <a:srgbClr val="FFFFFF"/>
                </a:solidFill>
                <a:latin typeface="Calibri" panose="020F0502020204030204" pitchFamily="34" charset="0"/>
                <a:ea typeface="Ubuntu"/>
                <a:cs typeface="Calibri" panose="020F0502020204030204" pitchFamily="34" charset="0"/>
                <a:sym typeface="Ubuntu"/>
              </a:rPr>
              <a:t>příspívá</a:t>
            </a:r>
            <a:r>
              <a:rPr lang="cs-CZ" sz="3200" dirty="0">
                <a:solidFill>
                  <a:srgbClr val="FFFFFF"/>
                </a:solidFill>
                <a:latin typeface="Calibri" panose="020F0502020204030204" pitchFamily="34" charset="0"/>
                <a:ea typeface="Ubuntu"/>
                <a:cs typeface="Calibri" panose="020F0502020204030204" pitchFamily="34" charset="0"/>
                <a:sym typeface="Ubuntu"/>
              </a:rPr>
              <a:t> k </a:t>
            </a:r>
            <a:r>
              <a:rPr lang="cs-CZ" sz="3200" dirty="0" err="1">
                <a:solidFill>
                  <a:srgbClr val="FFFFFF"/>
                </a:solidFill>
                <a:latin typeface="Calibri" panose="020F0502020204030204" pitchFamily="34" charset="0"/>
                <a:ea typeface="Ubuntu"/>
                <a:cs typeface="Calibri" panose="020F0502020204030204" pitchFamily="34" charset="0"/>
                <a:sym typeface="Ubuntu"/>
              </a:rPr>
              <a:t>vizuelní</a:t>
            </a:r>
            <a:r>
              <a:rPr lang="cs-CZ" sz="3200" dirty="0">
                <a:solidFill>
                  <a:srgbClr val="FFFFFF"/>
                </a:solidFill>
                <a:latin typeface="Calibri" panose="020F0502020204030204" pitchFamily="34" charset="0"/>
                <a:ea typeface="Ubuntu"/>
                <a:cs typeface="Calibri" panose="020F0502020204030204" pitchFamily="34" charset="0"/>
                <a:sym typeface="Ubuntu"/>
              </a:rPr>
              <a:t> estetice ve skříni =&gt; nepotřebné kabely nezabírají místo </a:t>
            </a:r>
          </a:p>
          <a:p>
            <a:pPr marL="457200" marR="0" lvl="0" indent="-4572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cs-CZ" sz="3200" dirty="0">
                <a:solidFill>
                  <a:srgbClr val="FFFFFF"/>
                </a:solidFill>
                <a:latin typeface="Calibri" panose="020F0502020204030204" pitchFamily="34" charset="0"/>
                <a:ea typeface="Ubuntu"/>
                <a:cs typeface="Calibri" panose="020F0502020204030204" pitchFamily="34" charset="0"/>
                <a:sym typeface="Ubuntu"/>
              </a:rPr>
              <a:t>Rozlišujeme: </a:t>
            </a:r>
          </a:p>
          <a:p>
            <a:pPr lvl="1">
              <a:lnSpc>
                <a:spcPct val="130000"/>
              </a:lnSpc>
              <a:buClr>
                <a:schemeClr val="bg1"/>
              </a:buClr>
            </a:pPr>
            <a:r>
              <a:rPr lang="cs-CZ" sz="3200" dirty="0">
                <a:solidFill>
                  <a:srgbClr val="FFFFFF"/>
                </a:solidFill>
                <a:latin typeface="Calibri" panose="020F0502020204030204" pitchFamily="34" charset="0"/>
                <a:ea typeface="Ubuntu"/>
                <a:cs typeface="Calibri" panose="020F0502020204030204" pitchFamily="34" charset="0"/>
                <a:sym typeface="Ubuntu"/>
              </a:rPr>
              <a:t>	Plně modulární</a:t>
            </a:r>
          </a:p>
          <a:p>
            <a:pPr lvl="1">
              <a:lnSpc>
                <a:spcPct val="130000"/>
              </a:lnSpc>
              <a:buClr>
                <a:schemeClr val="bg1"/>
              </a:buClr>
            </a:pPr>
            <a:r>
              <a:rPr lang="cs-CZ" sz="3200" dirty="0">
                <a:solidFill>
                  <a:srgbClr val="FFFFFF"/>
                </a:solidFill>
                <a:latin typeface="Calibri" panose="020F0502020204030204" pitchFamily="34" charset="0"/>
                <a:ea typeface="Ubuntu"/>
                <a:cs typeface="Calibri" panose="020F0502020204030204" pitchFamily="34" charset="0"/>
                <a:sym typeface="Ubuntu"/>
              </a:rPr>
              <a:t>	Semi modulární</a:t>
            </a:r>
          </a:p>
          <a:p>
            <a:pPr lvl="1">
              <a:lnSpc>
                <a:spcPct val="130000"/>
              </a:lnSpc>
              <a:buClr>
                <a:schemeClr val="bg1"/>
              </a:buClr>
            </a:pPr>
            <a:r>
              <a:rPr lang="cs-CZ" sz="3200" dirty="0">
                <a:solidFill>
                  <a:srgbClr val="FFFFFF"/>
                </a:solidFill>
                <a:latin typeface="Calibri" panose="020F0502020204030204" pitchFamily="34" charset="0"/>
                <a:ea typeface="Ubuntu"/>
                <a:cs typeface="Calibri" panose="020F0502020204030204" pitchFamily="34" charset="0"/>
                <a:sym typeface="Ubuntu"/>
              </a:rPr>
              <a:t>	Nemodulární</a:t>
            </a:r>
          </a:p>
          <a:p>
            <a:pPr marL="457200" marR="0" lvl="0" indent="-4572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endParaRPr lang="cs-CZ" sz="3200" i="0" u="none" strike="noStrike" cap="none" dirty="0">
              <a:solidFill>
                <a:srgbClr val="FFFFFF"/>
              </a:solidFill>
              <a:latin typeface="Calibri" panose="020F0502020204030204" pitchFamily="34" charset="0"/>
              <a:ea typeface="Ubuntu"/>
              <a:cs typeface="Calibri" panose="020F0502020204030204" pitchFamily="34" charset="0"/>
              <a:sym typeface="Ubuntu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E0F5855-4ED9-FCB1-B938-DF67D69AB694}"/>
              </a:ext>
            </a:extLst>
          </p:cNvPr>
          <p:cNvSpPr>
            <a:spLocks/>
          </p:cNvSpPr>
          <p:nvPr/>
        </p:nvSpPr>
        <p:spPr>
          <a:xfrm>
            <a:off x="7378308" y="1269785"/>
            <a:ext cx="3557746" cy="115988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/>
            <a:r>
              <a:rPr lang="cs-CZ" sz="11000" dirty="0">
                <a:latin typeface="Bahnschrift Condensed" panose="020B0502040204020203" pitchFamily="34" charset="0"/>
              </a:rPr>
              <a:t>Zdroje</a:t>
            </a:r>
          </a:p>
        </p:txBody>
      </p:sp>
      <p:pic>
        <p:nvPicPr>
          <p:cNvPr id="3" name="Picture 12" descr="Komponenty | Chladiče, ventilátory | Ventilátory | SUNTECH Computer -  prodej počítačů, elektroniky a spotřebního materiálu">
            <a:extLst>
              <a:ext uri="{FF2B5EF4-FFF2-40B4-BE49-F238E27FC236}">
                <a16:creationId xmlns:a16="http://schemas.microsoft.com/office/drawing/2014/main" id="{F7C8E7CA-B3EB-448E-9ECE-D8399A56B6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79247" y="-7295425"/>
            <a:ext cx="3085635" cy="3147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0" descr="MSI MAG META 5 5E – Herní bomba s minimalistickou tváří | Herní počítač |  MSI">
            <a:extLst>
              <a:ext uri="{FF2B5EF4-FFF2-40B4-BE49-F238E27FC236}">
                <a16:creationId xmlns:a16="http://schemas.microsoft.com/office/drawing/2014/main" id="{6A0B01E0-91C4-8176-A797-B48EAF0A47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8464" y="-7643064"/>
            <a:ext cx="5019254" cy="4015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Thermaltake Smart RGB 600W, Napájecí zdroj pro PC | AB-COM.cz">
            <a:extLst>
              <a:ext uri="{FF2B5EF4-FFF2-40B4-BE49-F238E27FC236}">
                <a16:creationId xmlns:a16="http://schemas.microsoft.com/office/drawing/2014/main" id="{0F81DF68-D593-93A5-D2AB-FC1DE8598B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1270" y="-7704399"/>
            <a:ext cx="3695665" cy="3712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0000397D-B585-23A1-382C-FA511FA91029}"/>
              </a:ext>
            </a:extLst>
          </p:cNvPr>
          <p:cNvSpPr txBox="1"/>
          <p:nvPr/>
        </p:nvSpPr>
        <p:spPr>
          <a:xfrm>
            <a:off x="8078850" y="2477919"/>
            <a:ext cx="91440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60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Interní</a:t>
            </a:r>
            <a:endParaRPr lang="cs-CZ" sz="6000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06E5B852-A3D7-4823-BD8E-E5CD5315D80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548559" y="4594837"/>
            <a:ext cx="3908858" cy="2198732"/>
          </a:xfrm>
          <a:prstGeom prst="rect">
            <a:avLst/>
          </a:prstGeom>
        </p:spPr>
      </p:pic>
      <p:pic>
        <p:nvPicPr>
          <p:cNvPr id="48" name="Picture 4" descr="Thermaltake Smart RGB 600W, Napájecí zdroj pro PC | AB-COM.cz">
            <a:extLst>
              <a:ext uri="{FF2B5EF4-FFF2-40B4-BE49-F238E27FC236}">
                <a16:creationId xmlns:a16="http://schemas.microsoft.com/office/drawing/2014/main" id="{F85DC368-B092-4C73-B6C4-4133D6DFDF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29754" y="3154806"/>
            <a:ext cx="6283513" cy="6311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MSI Czech | MSI Czech">
            <a:extLst>
              <a:ext uri="{FF2B5EF4-FFF2-40B4-BE49-F238E27FC236}">
                <a16:creationId xmlns:a16="http://schemas.microsoft.com/office/drawing/2014/main" id="{ED276896-0DD9-40F8-A242-366F6162DA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1132" y="4311993"/>
            <a:ext cx="8519289" cy="2725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2">
            <a:extLst>
              <a:ext uri="{FF2B5EF4-FFF2-40B4-BE49-F238E27FC236}">
                <a16:creationId xmlns:a16="http://schemas.microsoft.com/office/drawing/2014/main" id="{0F721D43-FF90-4CB4-8D8C-2C7A81B206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27084" y="3233622"/>
            <a:ext cx="5476875" cy="4133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20080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0"/>
          <p:cNvSpPr/>
          <p:nvPr/>
        </p:nvSpPr>
        <p:spPr>
          <a:xfrm>
            <a:off x="-11787" y="-13643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t="-75855" b="-75855"/>
            </a:stretch>
          </a:blipFill>
          <a:ln>
            <a:noFill/>
          </a:ln>
        </p:spPr>
        <p:txBody>
          <a:bodyPr/>
          <a:lstStyle/>
          <a:p>
            <a:endParaRPr lang="cs-CZ"/>
          </a:p>
        </p:txBody>
      </p:sp>
      <p:grpSp>
        <p:nvGrpSpPr>
          <p:cNvPr id="88" name="Google Shape;88;p10"/>
          <p:cNvGrpSpPr/>
          <p:nvPr/>
        </p:nvGrpSpPr>
        <p:grpSpPr>
          <a:xfrm>
            <a:off x="390010" y="383599"/>
            <a:ext cx="6818662" cy="7015545"/>
            <a:chOff x="0" y="0"/>
            <a:chExt cx="9091550" cy="9354060"/>
          </a:xfrm>
        </p:grpSpPr>
        <p:cxnSp>
          <p:nvCxnSpPr>
            <p:cNvPr id="89" name="Google Shape;89;p10"/>
            <p:cNvCxnSpPr/>
            <p:nvPr/>
          </p:nvCxnSpPr>
          <p:spPr>
            <a:xfrm>
              <a:off x="245555" y="450470"/>
              <a:ext cx="0" cy="8656320"/>
            </a:xfrm>
            <a:prstGeom prst="straightConnector1">
              <a:avLst/>
            </a:prstGeom>
            <a:noFill/>
            <a:ln w="50800" cap="flat" cmpd="sng">
              <a:solidFill>
                <a:srgbClr val="5271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grpSp>
          <p:nvGrpSpPr>
            <p:cNvPr id="90" name="Google Shape;90;p10"/>
            <p:cNvGrpSpPr/>
            <p:nvPr/>
          </p:nvGrpSpPr>
          <p:grpSpPr>
            <a:xfrm>
              <a:off x="0" y="8903590"/>
              <a:ext cx="450470" cy="450470"/>
              <a:chOff x="0" y="0"/>
              <a:chExt cx="812800" cy="812800"/>
            </a:xfrm>
          </p:grpSpPr>
          <p:sp>
            <p:nvSpPr>
              <p:cNvPr id="91" name="Google Shape;91;p1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5271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92;p10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cxnSp>
          <p:nvCxnSpPr>
            <p:cNvPr id="93" name="Google Shape;93;p10"/>
            <p:cNvCxnSpPr/>
            <p:nvPr/>
          </p:nvCxnSpPr>
          <p:spPr>
            <a:xfrm rot="10800000">
              <a:off x="209995" y="270537"/>
              <a:ext cx="8656320" cy="0"/>
            </a:xfrm>
            <a:prstGeom prst="straightConnector1">
              <a:avLst/>
            </a:prstGeom>
            <a:noFill/>
            <a:ln w="50800" cap="flat" cmpd="sng">
              <a:solidFill>
                <a:srgbClr val="5271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grpSp>
          <p:nvGrpSpPr>
            <p:cNvPr id="94" name="Google Shape;94;p10"/>
            <p:cNvGrpSpPr/>
            <p:nvPr/>
          </p:nvGrpSpPr>
          <p:grpSpPr>
            <a:xfrm>
              <a:off x="15240" y="7178325"/>
              <a:ext cx="450470" cy="450470"/>
              <a:chOff x="0" y="0"/>
              <a:chExt cx="812800" cy="812800"/>
            </a:xfrm>
          </p:grpSpPr>
          <p:sp>
            <p:nvSpPr>
              <p:cNvPr id="95" name="Google Shape;95;p1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5271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96;p10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97" name="Google Shape;97;p10"/>
            <p:cNvGrpSpPr/>
            <p:nvPr/>
          </p:nvGrpSpPr>
          <p:grpSpPr>
            <a:xfrm>
              <a:off x="1941616" y="0"/>
              <a:ext cx="450470" cy="450470"/>
              <a:chOff x="0" y="0"/>
              <a:chExt cx="812800" cy="812800"/>
            </a:xfrm>
          </p:grpSpPr>
          <p:sp>
            <p:nvSpPr>
              <p:cNvPr id="98" name="Google Shape;98;p1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5271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99;p10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0" name="Google Shape;100;p10"/>
            <p:cNvGrpSpPr/>
            <p:nvPr/>
          </p:nvGrpSpPr>
          <p:grpSpPr>
            <a:xfrm>
              <a:off x="8641080" y="70702"/>
              <a:ext cx="450470" cy="450470"/>
              <a:chOff x="0" y="0"/>
              <a:chExt cx="812800" cy="812800"/>
            </a:xfrm>
          </p:grpSpPr>
          <p:sp>
            <p:nvSpPr>
              <p:cNvPr id="101" name="Google Shape;101;p1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5271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102;p10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3" name="Google Shape;103;p10"/>
            <p:cNvGrpSpPr/>
            <p:nvPr/>
          </p:nvGrpSpPr>
          <p:grpSpPr>
            <a:xfrm>
              <a:off x="45720" y="88912"/>
              <a:ext cx="450470" cy="450470"/>
              <a:chOff x="0" y="0"/>
              <a:chExt cx="812800" cy="812800"/>
            </a:xfrm>
          </p:grpSpPr>
          <p:sp>
            <p:nvSpPr>
              <p:cNvPr id="104" name="Google Shape;104;p1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5271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105;p10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106" name="Google Shape;106;p10"/>
          <p:cNvGrpSpPr/>
          <p:nvPr/>
        </p:nvGrpSpPr>
        <p:grpSpPr>
          <a:xfrm rot="10800000">
            <a:off x="11105689" y="2926874"/>
            <a:ext cx="6818662" cy="7015545"/>
            <a:chOff x="0" y="0"/>
            <a:chExt cx="9091550" cy="9354060"/>
          </a:xfrm>
        </p:grpSpPr>
        <p:cxnSp>
          <p:nvCxnSpPr>
            <p:cNvPr id="107" name="Google Shape;107;p10"/>
            <p:cNvCxnSpPr/>
            <p:nvPr/>
          </p:nvCxnSpPr>
          <p:spPr>
            <a:xfrm>
              <a:off x="245555" y="450470"/>
              <a:ext cx="0" cy="8656320"/>
            </a:xfrm>
            <a:prstGeom prst="straightConnector1">
              <a:avLst/>
            </a:prstGeom>
            <a:noFill/>
            <a:ln w="50800" cap="flat" cmpd="sng">
              <a:solidFill>
                <a:srgbClr val="5271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grpSp>
          <p:nvGrpSpPr>
            <p:cNvPr id="108" name="Google Shape;108;p10"/>
            <p:cNvGrpSpPr/>
            <p:nvPr/>
          </p:nvGrpSpPr>
          <p:grpSpPr>
            <a:xfrm>
              <a:off x="0" y="8903590"/>
              <a:ext cx="450470" cy="450470"/>
              <a:chOff x="0" y="0"/>
              <a:chExt cx="812800" cy="812800"/>
            </a:xfrm>
          </p:grpSpPr>
          <p:sp>
            <p:nvSpPr>
              <p:cNvPr id="109" name="Google Shape;109;p1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5271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110;p10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cxnSp>
          <p:nvCxnSpPr>
            <p:cNvPr id="111" name="Google Shape;111;p10"/>
            <p:cNvCxnSpPr/>
            <p:nvPr/>
          </p:nvCxnSpPr>
          <p:spPr>
            <a:xfrm rot="10800000">
              <a:off x="209995" y="270537"/>
              <a:ext cx="8656320" cy="0"/>
            </a:xfrm>
            <a:prstGeom prst="straightConnector1">
              <a:avLst/>
            </a:prstGeom>
            <a:noFill/>
            <a:ln w="50800" cap="flat" cmpd="sng">
              <a:solidFill>
                <a:srgbClr val="5271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grpSp>
          <p:nvGrpSpPr>
            <p:cNvPr id="112" name="Google Shape;112;p10"/>
            <p:cNvGrpSpPr/>
            <p:nvPr/>
          </p:nvGrpSpPr>
          <p:grpSpPr>
            <a:xfrm>
              <a:off x="15240" y="7178325"/>
              <a:ext cx="450470" cy="450470"/>
              <a:chOff x="0" y="0"/>
              <a:chExt cx="812800" cy="812800"/>
            </a:xfrm>
          </p:grpSpPr>
          <p:sp>
            <p:nvSpPr>
              <p:cNvPr id="113" name="Google Shape;113;p1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5271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114;p10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15" name="Google Shape;115;p10"/>
            <p:cNvGrpSpPr/>
            <p:nvPr/>
          </p:nvGrpSpPr>
          <p:grpSpPr>
            <a:xfrm>
              <a:off x="1941616" y="0"/>
              <a:ext cx="450470" cy="450470"/>
              <a:chOff x="0" y="0"/>
              <a:chExt cx="812800" cy="812800"/>
            </a:xfrm>
          </p:grpSpPr>
          <p:sp>
            <p:nvSpPr>
              <p:cNvPr id="116" name="Google Shape;116;p1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5271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117;p10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18" name="Google Shape;118;p10"/>
            <p:cNvGrpSpPr/>
            <p:nvPr/>
          </p:nvGrpSpPr>
          <p:grpSpPr>
            <a:xfrm>
              <a:off x="8641080" y="70702"/>
              <a:ext cx="450470" cy="450470"/>
              <a:chOff x="0" y="0"/>
              <a:chExt cx="812800" cy="812800"/>
            </a:xfrm>
          </p:grpSpPr>
          <p:sp>
            <p:nvSpPr>
              <p:cNvPr id="119" name="Google Shape;119;p1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5271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120;p10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21" name="Google Shape;121;p10"/>
            <p:cNvGrpSpPr/>
            <p:nvPr/>
          </p:nvGrpSpPr>
          <p:grpSpPr>
            <a:xfrm>
              <a:off x="45720" y="88912"/>
              <a:ext cx="450470" cy="450470"/>
              <a:chOff x="0" y="0"/>
              <a:chExt cx="812800" cy="812800"/>
            </a:xfrm>
          </p:grpSpPr>
          <p:sp>
            <p:nvSpPr>
              <p:cNvPr id="122" name="Google Shape;122;p1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5271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123;p10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130" name="Google Shape;130;p10"/>
          <p:cNvSpPr txBox="1"/>
          <p:nvPr/>
        </p:nvSpPr>
        <p:spPr>
          <a:xfrm>
            <a:off x="1274220" y="3619678"/>
            <a:ext cx="7424863" cy="5121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457200" marR="0" lvl="0" indent="-4572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cs-CZ" sz="3200" i="0" u="none" strike="noStrike" cap="none" dirty="0">
                <a:solidFill>
                  <a:srgbClr val="FFFFFF"/>
                </a:solidFill>
                <a:latin typeface="Calibri" panose="020F0502020204030204" pitchFamily="34" charset="0"/>
                <a:ea typeface="Ubuntu"/>
                <a:cs typeface="Calibri" panose="020F0502020204030204" pitchFamily="34" charset="0"/>
                <a:sym typeface="Ubuntu"/>
              </a:rPr>
              <a:t>Zdroj nepřetržitého napájení</a:t>
            </a:r>
          </a:p>
          <a:p>
            <a:pPr marL="457200" marR="0" lvl="0" indent="-4572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cs-CZ" sz="3200" i="0" u="none" strike="noStrike" cap="none" dirty="0">
                <a:solidFill>
                  <a:srgbClr val="FFFFFF"/>
                </a:solidFill>
                <a:latin typeface="Calibri" panose="020F0502020204030204" pitchFamily="34" charset="0"/>
                <a:ea typeface="Ubuntu"/>
                <a:cs typeface="Calibri" panose="020F0502020204030204" pitchFamily="34" charset="0"/>
                <a:sym typeface="Ubuntu"/>
              </a:rPr>
              <a:t>Bývá obvykle zapojen mezi primárním zdroj</a:t>
            </a:r>
            <a:r>
              <a:rPr lang="cs-CZ" sz="3200" dirty="0">
                <a:solidFill>
                  <a:srgbClr val="FFFFFF"/>
                </a:solidFill>
                <a:latin typeface="Calibri" panose="020F0502020204030204" pitchFamily="34" charset="0"/>
                <a:ea typeface="Ubuntu"/>
                <a:cs typeface="Calibri" panose="020F0502020204030204" pitchFamily="34" charset="0"/>
                <a:sym typeface="Ubuntu"/>
              </a:rPr>
              <a:t>em elektřiny a vstupem napájení</a:t>
            </a:r>
          </a:p>
          <a:p>
            <a:pPr marL="457200" marR="0" lvl="0" indent="-4572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cs-CZ" sz="3200" i="0" u="none" strike="noStrike" cap="none" dirty="0">
                <a:solidFill>
                  <a:srgbClr val="FFFFFF"/>
                </a:solidFill>
                <a:latin typeface="Calibri" panose="020F0502020204030204" pitchFamily="34" charset="0"/>
                <a:ea typeface="Ubuntu"/>
                <a:cs typeface="Calibri" panose="020F0502020204030204" pitchFamily="34" charset="0"/>
                <a:sym typeface="Ubuntu"/>
              </a:rPr>
              <a:t>Úlohou je chránit data</a:t>
            </a:r>
          </a:p>
          <a:p>
            <a:pPr marL="457200" marR="0" lvl="0" indent="-4572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cs-CZ" sz="3200" dirty="0">
                <a:solidFill>
                  <a:srgbClr val="FFFFFF"/>
                </a:solidFill>
                <a:latin typeface="Calibri" panose="020F0502020204030204" pitchFamily="34" charset="0"/>
                <a:ea typeface="Ubuntu"/>
                <a:cs typeface="Calibri" panose="020F0502020204030204" pitchFamily="34" charset="0"/>
                <a:sym typeface="Ubuntu"/>
              </a:rPr>
              <a:t>Rozlišujeme typy:</a:t>
            </a:r>
          </a:p>
          <a:p>
            <a:pPr marR="0" lvl="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</a:pPr>
            <a:r>
              <a:rPr lang="cs-CZ" sz="3200" i="0" u="none" strike="noStrike" cap="none" dirty="0">
                <a:solidFill>
                  <a:srgbClr val="FFFFFF"/>
                </a:solidFill>
                <a:latin typeface="Calibri" panose="020F0502020204030204" pitchFamily="34" charset="0"/>
                <a:ea typeface="Ubuntu"/>
                <a:cs typeface="Calibri" panose="020F0502020204030204" pitchFamily="34" charset="0"/>
                <a:sym typeface="Ubuntu"/>
              </a:rPr>
              <a:t>		off-l</a:t>
            </a:r>
            <a:r>
              <a:rPr lang="cs-CZ" sz="3200" dirty="0">
                <a:solidFill>
                  <a:srgbClr val="FFFFFF"/>
                </a:solidFill>
                <a:latin typeface="Calibri" panose="020F0502020204030204" pitchFamily="34" charset="0"/>
                <a:ea typeface="Ubuntu"/>
                <a:cs typeface="Calibri" panose="020F0502020204030204" pitchFamily="34" charset="0"/>
                <a:sym typeface="Ubuntu"/>
              </a:rPr>
              <a:t>ine</a:t>
            </a:r>
          </a:p>
          <a:p>
            <a:pPr marR="0" lvl="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</a:pPr>
            <a:r>
              <a:rPr lang="cs-CZ" sz="3200" i="0" u="none" strike="noStrike" cap="none" dirty="0">
                <a:solidFill>
                  <a:srgbClr val="FFFFFF"/>
                </a:solidFill>
                <a:latin typeface="Calibri" panose="020F0502020204030204" pitchFamily="34" charset="0"/>
                <a:ea typeface="Ubuntu"/>
                <a:cs typeface="Calibri" panose="020F0502020204030204" pitchFamily="34" charset="0"/>
                <a:sym typeface="Ubuntu"/>
              </a:rPr>
              <a:t>		line-</a:t>
            </a:r>
            <a:r>
              <a:rPr lang="cs-CZ" sz="3200" i="0" u="none" strike="noStrike" cap="none" dirty="0" err="1">
                <a:solidFill>
                  <a:srgbClr val="FFFFFF"/>
                </a:solidFill>
                <a:latin typeface="Calibri" panose="020F0502020204030204" pitchFamily="34" charset="0"/>
                <a:ea typeface="Ubuntu"/>
                <a:cs typeface="Calibri" panose="020F0502020204030204" pitchFamily="34" charset="0"/>
                <a:sym typeface="Ubuntu"/>
              </a:rPr>
              <a:t>interactive</a:t>
            </a:r>
            <a:endParaRPr lang="cs-CZ" sz="3200" i="0" u="none" strike="noStrike" cap="none" dirty="0">
              <a:solidFill>
                <a:srgbClr val="FFFFFF"/>
              </a:solidFill>
              <a:latin typeface="Calibri" panose="020F0502020204030204" pitchFamily="34" charset="0"/>
              <a:ea typeface="Ubuntu"/>
              <a:cs typeface="Calibri" panose="020F0502020204030204" pitchFamily="34" charset="0"/>
              <a:sym typeface="Ubuntu"/>
            </a:endParaRPr>
          </a:p>
          <a:p>
            <a:pPr marR="0" lvl="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</a:pPr>
            <a:r>
              <a:rPr lang="cs-CZ" sz="3200" dirty="0">
                <a:solidFill>
                  <a:srgbClr val="FFFFFF"/>
                </a:solidFill>
                <a:latin typeface="Calibri" panose="020F0502020204030204" pitchFamily="34" charset="0"/>
                <a:ea typeface="Ubuntu"/>
                <a:cs typeface="Calibri" panose="020F0502020204030204" pitchFamily="34" charset="0"/>
                <a:sym typeface="Ubuntu"/>
              </a:rPr>
              <a:t>		on-line</a:t>
            </a:r>
            <a:endParaRPr lang="cs-CZ" sz="3200" i="0" u="none" strike="noStrike" cap="none" dirty="0">
              <a:solidFill>
                <a:srgbClr val="FFFFFF"/>
              </a:solidFill>
              <a:latin typeface="Calibri" panose="020F0502020204030204" pitchFamily="34" charset="0"/>
              <a:ea typeface="Ubuntu"/>
              <a:cs typeface="Calibri" panose="020F0502020204030204" pitchFamily="34" charset="0"/>
              <a:sym typeface="Ubuntu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E0F5855-4ED9-FCB1-B938-DF67D69AB694}"/>
              </a:ext>
            </a:extLst>
          </p:cNvPr>
          <p:cNvSpPr>
            <a:spLocks/>
          </p:cNvSpPr>
          <p:nvPr/>
        </p:nvSpPr>
        <p:spPr>
          <a:xfrm>
            <a:off x="7378308" y="1269785"/>
            <a:ext cx="3557746" cy="115988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/>
            <a:r>
              <a:rPr lang="cs-CZ" sz="11000" dirty="0">
                <a:latin typeface="Bahnschrift Condensed" panose="020B0502040204020203" pitchFamily="34" charset="0"/>
              </a:rPr>
              <a:t>Zdroje</a:t>
            </a:r>
          </a:p>
        </p:txBody>
      </p:sp>
      <p:pic>
        <p:nvPicPr>
          <p:cNvPr id="3" name="Picture 12" descr="Komponenty | Chladiče, ventilátory | Ventilátory | SUNTECH Computer -  prodej počítačů, elektroniky a spotřebního materiálu">
            <a:extLst>
              <a:ext uri="{FF2B5EF4-FFF2-40B4-BE49-F238E27FC236}">
                <a16:creationId xmlns:a16="http://schemas.microsoft.com/office/drawing/2014/main" id="{F7C8E7CA-B3EB-448E-9ECE-D8399A56B6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79247" y="-7295425"/>
            <a:ext cx="3085635" cy="3147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0" descr="MSI MAG META 5 5E – Herní bomba s minimalistickou tváří | Herní počítač |  MSI">
            <a:extLst>
              <a:ext uri="{FF2B5EF4-FFF2-40B4-BE49-F238E27FC236}">
                <a16:creationId xmlns:a16="http://schemas.microsoft.com/office/drawing/2014/main" id="{6A0B01E0-91C4-8176-A797-B48EAF0A47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8464" y="-7643064"/>
            <a:ext cx="5019254" cy="4015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Thermaltake Smart RGB 600W, Napájecí zdroj pro PC | AB-COM.cz">
            <a:extLst>
              <a:ext uri="{FF2B5EF4-FFF2-40B4-BE49-F238E27FC236}">
                <a16:creationId xmlns:a16="http://schemas.microsoft.com/office/drawing/2014/main" id="{0F81DF68-D593-93A5-D2AB-FC1DE8598B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1270" y="-7704399"/>
            <a:ext cx="3695665" cy="3712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0000397D-B585-23A1-382C-FA511FA91029}"/>
              </a:ext>
            </a:extLst>
          </p:cNvPr>
          <p:cNvSpPr txBox="1"/>
          <p:nvPr/>
        </p:nvSpPr>
        <p:spPr>
          <a:xfrm>
            <a:off x="8078850" y="2477919"/>
            <a:ext cx="91440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60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Záložní</a:t>
            </a:r>
            <a:endParaRPr lang="cs-CZ" sz="6000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06E5B852-A3D7-4823-BD8E-E5CD5315D80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548559" y="4594837"/>
            <a:ext cx="3908858" cy="2198732"/>
          </a:xfrm>
          <a:prstGeom prst="rect">
            <a:avLst/>
          </a:prstGeom>
        </p:spPr>
      </p:pic>
      <p:pic>
        <p:nvPicPr>
          <p:cNvPr id="48" name="Picture 4" descr="Thermaltake Smart RGB 600W, Napájecí zdroj pro PC | AB-COM.cz">
            <a:extLst>
              <a:ext uri="{FF2B5EF4-FFF2-40B4-BE49-F238E27FC236}">
                <a16:creationId xmlns:a16="http://schemas.microsoft.com/office/drawing/2014/main" id="{F85DC368-B092-4C73-B6C4-4133D6DFDF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29754" y="3154806"/>
            <a:ext cx="6283513" cy="6311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MSI Czech | MSI Czech">
            <a:extLst>
              <a:ext uri="{FF2B5EF4-FFF2-40B4-BE49-F238E27FC236}">
                <a16:creationId xmlns:a16="http://schemas.microsoft.com/office/drawing/2014/main" id="{ED276896-0DD9-40F8-A242-366F6162DA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62176" y="4311993"/>
            <a:ext cx="8519289" cy="2725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EFACD584-865A-491A-BC73-3C8E7E27D4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11091" y="3233622"/>
            <a:ext cx="5476875" cy="4133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44845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0"/>
          <p:cNvSpPr/>
          <p:nvPr/>
        </p:nvSpPr>
        <p:spPr>
          <a:xfrm>
            <a:off x="-11787" y="-13643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t="-75855" b="-75855"/>
            </a:stretch>
          </a:blipFill>
          <a:ln>
            <a:noFill/>
          </a:ln>
        </p:spPr>
        <p:txBody>
          <a:bodyPr/>
          <a:lstStyle/>
          <a:p>
            <a:endParaRPr lang="cs-CZ"/>
          </a:p>
        </p:txBody>
      </p:sp>
      <p:grpSp>
        <p:nvGrpSpPr>
          <p:cNvPr id="88" name="Google Shape;88;p10"/>
          <p:cNvGrpSpPr/>
          <p:nvPr/>
        </p:nvGrpSpPr>
        <p:grpSpPr>
          <a:xfrm>
            <a:off x="390010" y="383599"/>
            <a:ext cx="6818662" cy="7015545"/>
            <a:chOff x="0" y="0"/>
            <a:chExt cx="9091550" cy="9354060"/>
          </a:xfrm>
        </p:grpSpPr>
        <p:cxnSp>
          <p:nvCxnSpPr>
            <p:cNvPr id="89" name="Google Shape;89;p10"/>
            <p:cNvCxnSpPr/>
            <p:nvPr/>
          </p:nvCxnSpPr>
          <p:spPr>
            <a:xfrm>
              <a:off x="245555" y="450470"/>
              <a:ext cx="0" cy="8656320"/>
            </a:xfrm>
            <a:prstGeom prst="straightConnector1">
              <a:avLst/>
            </a:prstGeom>
            <a:noFill/>
            <a:ln w="50800" cap="flat" cmpd="sng">
              <a:solidFill>
                <a:srgbClr val="5271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grpSp>
          <p:nvGrpSpPr>
            <p:cNvPr id="90" name="Google Shape;90;p10"/>
            <p:cNvGrpSpPr/>
            <p:nvPr/>
          </p:nvGrpSpPr>
          <p:grpSpPr>
            <a:xfrm>
              <a:off x="0" y="8903590"/>
              <a:ext cx="450470" cy="450470"/>
              <a:chOff x="0" y="0"/>
              <a:chExt cx="812800" cy="812800"/>
            </a:xfrm>
          </p:grpSpPr>
          <p:sp>
            <p:nvSpPr>
              <p:cNvPr id="91" name="Google Shape;91;p1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5271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92;p10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cxnSp>
          <p:nvCxnSpPr>
            <p:cNvPr id="93" name="Google Shape;93;p10"/>
            <p:cNvCxnSpPr/>
            <p:nvPr/>
          </p:nvCxnSpPr>
          <p:spPr>
            <a:xfrm rot="10800000">
              <a:off x="209995" y="270537"/>
              <a:ext cx="8656320" cy="0"/>
            </a:xfrm>
            <a:prstGeom prst="straightConnector1">
              <a:avLst/>
            </a:prstGeom>
            <a:noFill/>
            <a:ln w="50800" cap="flat" cmpd="sng">
              <a:solidFill>
                <a:srgbClr val="5271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grpSp>
          <p:nvGrpSpPr>
            <p:cNvPr id="94" name="Google Shape;94;p10"/>
            <p:cNvGrpSpPr/>
            <p:nvPr/>
          </p:nvGrpSpPr>
          <p:grpSpPr>
            <a:xfrm>
              <a:off x="15240" y="7178325"/>
              <a:ext cx="450470" cy="450470"/>
              <a:chOff x="0" y="0"/>
              <a:chExt cx="812800" cy="812800"/>
            </a:xfrm>
          </p:grpSpPr>
          <p:sp>
            <p:nvSpPr>
              <p:cNvPr id="95" name="Google Shape;95;p1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5271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96;p10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97" name="Google Shape;97;p10"/>
            <p:cNvGrpSpPr/>
            <p:nvPr/>
          </p:nvGrpSpPr>
          <p:grpSpPr>
            <a:xfrm>
              <a:off x="1941616" y="0"/>
              <a:ext cx="450470" cy="450470"/>
              <a:chOff x="0" y="0"/>
              <a:chExt cx="812800" cy="812800"/>
            </a:xfrm>
          </p:grpSpPr>
          <p:sp>
            <p:nvSpPr>
              <p:cNvPr id="98" name="Google Shape;98;p1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5271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99;p10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0" name="Google Shape;100;p10"/>
            <p:cNvGrpSpPr/>
            <p:nvPr/>
          </p:nvGrpSpPr>
          <p:grpSpPr>
            <a:xfrm>
              <a:off x="8641080" y="70702"/>
              <a:ext cx="450470" cy="450470"/>
              <a:chOff x="0" y="0"/>
              <a:chExt cx="812800" cy="812800"/>
            </a:xfrm>
          </p:grpSpPr>
          <p:sp>
            <p:nvSpPr>
              <p:cNvPr id="101" name="Google Shape;101;p1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5271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102;p10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3" name="Google Shape;103;p10"/>
            <p:cNvGrpSpPr/>
            <p:nvPr/>
          </p:nvGrpSpPr>
          <p:grpSpPr>
            <a:xfrm>
              <a:off x="45720" y="88912"/>
              <a:ext cx="450470" cy="450470"/>
              <a:chOff x="0" y="0"/>
              <a:chExt cx="812800" cy="812800"/>
            </a:xfrm>
          </p:grpSpPr>
          <p:sp>
            <p:nvSpPr>
              <p:cNvPr id="104" name="Google Shape;104;p1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5271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105;p10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106" name="Google Shape;106;p10"/>
          <p:cNvGrpSpPr/>
          <p:nvPr/>
        </p:nvGrpSpPr>
        <p:grpSpPr>
          <a:xfrm rot="10800000">
            <a:off x="11105689" y="2926874"/>
            <a:ext cx="6818662" cy="7015545"/>
            <a:chOff x="0" y="0"/>
            <a:chExt cx="9091550" cy="9354060"/>
          </a:xfrm>
        </p:grpSpPr>
        <p:cxnSp>
          <p:nvCxnSpPr>
            <p:cNvPr id="107" name="Google Shape;107;p10"/>
            <p:cNvCxnSpPr/>
            <p:nvPr/>
          </p:nvCxnSpPr>
          <p:spPr>
            <a:xfrm>
              <a:off x="245555" y="450470"/>
              <a:ext cx="0" cy="8656320"/>
            </a:xfrm>
            <a:prstGeom prst="straightConnector1">
              <a:avLst/>
            </a:prstGeom>
            <a:noFill/>
            <a:ln w="50800" cap="flat" cmpd="sng">
              <a:solidFill>
                <a:srgbClr val="5271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grpSp>
          <p:nvGrpSpPr>
            <p:cNvPr id="108" name="Google Shape;108;p10"/>
            <p:cNvGrpSpPr/>
            <p:nvPr/>
          </p:nvGrpSpPr>
          <p:grpSpPr>
            <a:xfrm>
              <a:off x="0" y="8903590"/>
              <a:ext cx="450470" cy="450470"/>
              <a:chOff x="0" y="0"/>
              <a:chExt cx="812800" cy="812800"/>
            </a:xfrm>
          </p:grpSpPr>
          <p:sp>
            <p:nvSpPr>
              <p:cNvPr id="109" name="Google Shape;109;p1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5271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110;p10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cxnSp>
          <p:nvCxnSpPr>
            <p:cNvPr id="111" name="Google Shape;111;p10"/>
            <p:cNvCxnSpPr/>
            <p:nvPr/>
          </p:nvCxnSpPr>
          <p:spPr>
            <a:xfrm rot="10800000">
              <a:off x="209995" y="270537"/>
              <a:ext cx="8656320" cy="0"/>
            </a:xfrm>
            <a:prstGeom prst="straightConnector1">
              <a:avLst/>
            </a:prstGeom>
            <a:noFill/>
            <a:ln w="50800" cap="flat" cmpd="sng">
              <a:solidFill>
                <a:srgbClr val="5271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grpSp>
          <p:nvGrpSpPr>
            <p:cNvPr id="112" name="Google Shape;112;p10"/>
            <p:cNvGrpSpPr/>
            <p:nvPr/>
          </p:nvGrpSpPr>
          <p:grpSpPr>
            <a:xfrm>
              <a:off x="15240" y="7178325"/>
              <a:ext cx="450470" cy="450470"/>
              <a:chOff x="0" y="0"/>
              <a:chExt cx="812800" cy="812800"/>
            </a:xfrm>
          </p:grpSpPr>
          <p:sp>
            <p:nvSpPr>
              <p:cNvPr id="113" name="Google Shape;113;p1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5271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114;p10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15" name="Google Shape;115;p10"/>
            <p:cNvGrpSpPr/>
            <p:nvPr/>
          </p:nvGrpSpPr>
          <p:grpSpPr>
            <a:xfrm>
              <a:off x="1941616" y="0"/>
              <a:ext cx="450470" cy="450470"/>
              <a:chOff x="0" y="0"/>
              <a:chExt cx="812800" cy="812800"/>
            </a:xfrm>
          </p:grpSpPr>
          <p:sp>
            <p:nvSpPr>
              <p:cNvPr id="116" name="Google Shape;116;p1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5271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117;p10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18" name="Google Shape;118;p10"/>
            <p:cNvGrpSpPr/>
            <p:nvPr/>
          </p:nvGrpSpPr>
          <p:grpSpPr>
            <a:xfrm>
              <a:off x="8641080" y="70702"/>
              <a:ext cx="450470" cy="450470"/>
              <a:chOff x="0" y="0"/>
              <a:chExt cx="812800" cy="812800"/>
            </a:xfrm>
          </p:grpSpPr>
          <p:sp>
            <p:nvSpPr>
              <p:cNvPr id="119" name="Google Shape;119;p1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5271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120;p10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21" name="Google Shape;121;p10"/>
            <p:cNvGrpSpPr/>
            <p:nvPr/>
          </p:nvGrpSpPr>
          <p:grpSpPr>
            <a:xfrm>
              <a:off x="45720" y="88912"/>
              <a:ext cx="450470" cy="450470"/>
              <a:chOff x="0" y="0"/>
              <a:chExt cx="812800" cy="812800"/>
            </a:xfrm>
          </p:grpSpPr>
          <p:sp>
            <p:nvSpPr>
              <p:cNvPr id="122" name="Google Shape;122;p1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5271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123;p10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130" name="Google Shape;130;p10"/>
          <p:cNvSpPr txBox="1"/>
          <p:nvPr/>
        </p:nvSpPr>
        <p:spPr>
          <a:xfrm>
            <a:off x="1210284" y="2381136"/>
            <a:ext cx="7424863" cy="7121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457200" marR="0" lvl="0" indent="-4572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cs-CZ" sz="3600" b="1" i="0" u="none" strike="noStrike" cap="none" dirty="0">
                <a:solidFill>
                  <a:srgbClr val="FFFFFF"/>
                </a:solidFill>
                <a:latin typeface="Calibri" panose="020F0502020204030204" pitchFamily="34" charset="0"/>
                <a:ea typeface="Ubuntu"/>
                <a:cs typeface="Calibri" panose="020F0502020204030204" pitchFamily="34" charset="0"/>
                <a:sym typeface="Ubuntu"/>
              </a:rPr>
              <a:t>Off</a:t>
            </a:r>
            <a:r>
              <a:rPr lang="cs-CZ" sz="3600" b="1" dirty="0">
                <a:solidFill>
                  <a:srgbClr val="FFFFFF"/>
                </a:solidFill>
                <a:latin typeface="Calibri" panose="020F0502020204030204" pitchFamily="34" charset="0"/>
                <a:ea typeface="Ubuntu"/>
                <a:cs typeface="Calibri" panose="020F0502020204030204" pitchFamily="34" charset="0"/>
                <a:sym typeface="Ubuntu"/>
              </a:rPr>
              <a:t>-line</a:t>
            </a:r>
          </a:p>
          <a:p>
            <a:pPr marL="457200" marR="0" lvl="0" indent="-4572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cs-CZ" sz="3200" dirty="0">
                <a:solidFill>
                  <a:srgbClr val="FFFFFF"/>
                </a:solidFill>
                <a:latin typeface="Calibri" panose="020F0502020204030204" pitchFamily="34" charset="0"/>
                <a:ea typeface="Ubuntu"/>
                <a:cs typeface="Calibri" panose="020F0502020204030204" pitchFamily="34" charset="0"/>
                <a:sym typeface="Ubuntu"/>
              </a:rPr>
              <a:t>Nejlevnější</a:t>
            </a:r>
          </a:p>
          <a:p>
            <a:pPr marL="457200" marR="0" lvl="0" indent="-4572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cs-CZ" sz="3200" dirty="0">
                <a:solidFill>
                  <a:srgbClr val="FFFFFF"/>
                </a:solidFill>
                <a:latin typeface="Calibri" panose="020F0502020204030204" pitchFamily="34" charset="0"/>
                <a:ea typeface="Ubuntu"/>
                <a:cs typeface="Calibri" panose="020F0502020204030204" pitchFamily="34" charset="0"/>
                <a:sym typeface="Ubuntu"/>
              </a:rPr>
              <a:t>Dodává energii pouze v případě výpadku napájecího napětí</a:t>
            </a:r>
          </a:p>
          <a:p>
            <a:pPr marL="457200" lvl="0" indent="-457200">
              <a:lnSpc>
                <a:spcPct val="130000"/>
              </a:lnSpc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cs-CZ" sz="3200" dirty="0">
                <a:solidFill>
                  <a:srgbClr val="FFFFFF"/>
                </a:solidFill>
                <a:latin typeface="Calibri" panose="020F0502020204030204" pitchFamily="34" charset="0"/>
                <a:ea typeface="Ubuntu"/>
                <a:cs typeface="Calibri" panose="020F0502020204030204" pitchFamily="34" charset="0"/>
                <a:sym typeface="Ubuntu"/>
              </a:rPr>
              <a:t>Při výpadku rychle přepíná na interní baterii</a:t>
            </a:r>
          </a:p>
          <a:p>
            <a:pPr marL="457200" lvl="0" indent="-457200">
              <a:lnSpc>
                <a:spcPct val="130000"/>
              </a:lnSpc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cs-CZ" sz="3200" dirty="0">
                <a:solidFill>
                  <a:srgbClr val="FFFFFF"/>
                </a:solidFill>
                <a:latin typeface="Calibri" panose="020F0502020204030204" pitchFamily="34" charset="0"/>
                <a:ea typeface="Ubuntu"/>
                <a:cs typeface="Calibri" panose="020F0502020204030204" pitchFamily="34" charset="0"/>
                <a:sym typeface="Ubuntu"/>
              </a:rPr>
              <a:t>Přepínání může způsobit krátkodobou ztrátu napájení =&gt; Krátkodobá přestávka v napájení při přepnutí na baterie </a:t>
            </a:r>
          </a:p>
          <a:p>
            <a:pPr marL="457200" marR="0" lvl="0" indent="-4572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cs-CZ" sz="3200" dirty="0">
                <a:solidFill>
                  <a:srgbClr val="FFFFFF"/>
                </a:solidFill>
                <a:latin typeface="Calibri" panose="020F0502020204030204" pitchFamily="34" charset="0"/>
                <a:ea typeface="Ubuntu"/>
                <a:cs typeface="Calibri" panose="020F0502020204030204" pitchFamily="34" charset="0"/>
                <a:sym typeface="Ubuntu"/>
              </a:rPr>
              <a:t>Určen do domácnosti</a:t>
            </a:r>
          </a:p>
          <a:p>
            <a:pPr marL="457200" marR="0" lvl="0" indent="-4572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endParaRPr lang="cs-CZ" sz="3200" dirty="0">
              <a:solidFill>
                <a:srgbClr val="FFFFFF"/>
              </a:solidFill>
              <a:latin typeface="Calibri" panose="020F0502020204030204" pitchFamily="34" charset="0"/>
              <a:ea typeface="Ubuntu"/>
              <a:cs typeface="Calibri" panose="020F0502020204030204" pitchFamily="34" charset="0"/>
              <a:sym typeface="Ubuntu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E0F5855-4ED9-FCB1-B938-DF67D69AB694}"/>
              </a:ext>
            </a:extLst>
          </p:cNvPr>
          <p:cNvSpPr>
            <a:spLocks/>
          </p:cNvSpPr>
          <p:nvPr/>
        </p:nvSpPr>
        <p:spPr>
          <a:xfrm>
            <a:off x="7378308" y="1269785"/>
            <a:ext cx="3557746" cy="115988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/>
            <a:r>
              <a:rPr lang="cs-CZ" sz="11000" dirty="0">
                <a:latin typeface="Bahnschrift Condensed" panose="020B0502040204020203" pitchFamily="34" charset="0"/>
              </a:rPr>
              <a:t>Zdroje</a:t>
            </a:r>
          </a:p>
        </p:txBody>
      </p:sp>
      <p:pic>
        <p:nvPicPr>
          <p:cNvPr id="3" name="Picture 12" descr="Komponenty | Chladiče, ventilátory | Ventilátory | SUNTECH Computer -  prodej počítačů, elektroniky a spotřebního materiálu">
            <a:extLst>
              <a:ext uri="{FF2B5EF4-FFF2-40B4-BE49-F238E27FC236}">
                <a16:creationId xmlns:a16="http://schemas.microsoft.com/office/drawing/2014/main" id="{F7C8E7CA-B3EB-448E-9ECE-D8399A56B6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79247" y="-7295425"/>
            <a:ext cx="3085635" cy="3147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0" descr="MSI MAG META 5 5E – Herní bomba s minimalistickou tváří | Herní počítač |  MSI">
            <a:extLst>
              <a:ext uri="{FF2B5EF4-FFF2-40B4-BE49-F238E27FC236}">
                <a16:creationId xmlns:a16="http://schemas.microsoft.com/office/drawing/2014/main" id="{6A0B01E0-91C4-8176-A797-B48EAF0A47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8464" y="-7643064"/>
            <a:ext cx="5019254" cy="4015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Thermaltake Smart RGB 600W, Napájecí zdroj pro PC | AB-COM.cz">
            <a:extLst>
              <a:ext uri="{FF2B5EF4-FFF2-40B4-BE49-F238E27FC236}">
                <a16:creationId xmlns:a16="http://schemas.microsoft.com/office/drawing/2014/main" id="{0F81DF68-D593-93A5-D2AB-FC1DE8598B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1270" y="-7704399"/>
            <a:ext cx="3695665" cy="3712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0000397D-B585-23A1-382C-FA511FA91029}"/>
              </a:ext>
            </a:extLst>
          </p:cNvPr>
          <p:cNvSpPr txBox="1"/>
          <p:nvPr/>
        </p:nvSpPr>
        <p:spPr>
          <a:xfrm>
            <a:off x="8078850" y="2477919"/>
            <a:ext cx="91440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60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Záložní</a:t>
            </a:r>
            <a:endParaRPr lang="cs-CZ" sz="6000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06E5B852-A3D7-4823-BD8E-E5CD5315D80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548559" y="4594837"/>
            <a:ext cx="3908858" cy="2198732"/>
          </a:xfrm>
          <a:prstGeom prst="rect">
            <a:avLst/>
          </a:prstGeom>
        </p:spPr>
      </p:pic>
      <p:pic>
        <p:nvPicPr>
          <p:cNvPr id="48" name="Picture 4" descr="Thermaltake Smart RGB 600W, Napájecí zdroj pro PC | AB-COM.cz">
            <a:extLst>
              <a:ext uri="{FF2B5EF4-FFF2-40B4-BE49-F238E27FC236}">
                <a16:creationId xmlns:a16="http://schemas.microsoft.com/office/drawing/2014/main" id="{F85DC368-B092-4C73-B6C4-4133D6DFDF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29754" y="3154806"/>
            <a:ext cx="6283513" cy="6311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MSI Czech | MSI Czech">
            <a:extLst>
              <a:ext uri="{FF2B5EF4-FFF2-40B4-BE49-F238E27FC236}">
                <a16:creationId xmlns:a16="http://schemas.microsoft.com/office/drawing/2014/main" id="{ED276896-0DD9-40F8-A242-366F6162DA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62176" y="4311993"/>
            <a:ext cx="8519289" cy="2725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EFACD584-865A-491A-BC73-3C8E7E27D4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11091" y="3233622"/>
            <a:ext cx="5476875" cy="4133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46272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 IT Software Pitch Deck">
  <a:themeElements>
    <a:clrScheme name="Office">
      <a:dk1>
        <a:srgbClr val="083572"/>
      </a:dk1>
      <a:lt1>
        <a:srgbClr val="FFFFFF"/>
      </a:lt1>
      <a:dk2>
        <a:srgbClr val="004AAD"/>
      </a:dk2>
      <a:lt2>
        <a:srgbClr val="5271FF"/>
      </a:lt2>
      <a:accent1>
        <a:srgbClr val="083572"/>
      </a:accent1>
      <a:accent2>
        <a:srgbClr val="888888"/>
      </a:accent2>
      <a:accent3>
        <a:srgbClr val="083572"/>
      </a:accent3>
      <a:accent4>
        <a:srgbClr val="5271FF"/>
      </a:accent4>
      <a:accent5>
        <a:srgbClr val="FFFFFF"/>
      </a:accent5>
      <a:accent6>
        <a:srgbClr val="083572"/>
      </a:accent6>
      <a:hlink>
        <a:srgbClr val="004AAD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669</TotalTime>
  <Words>1161</Words>
  <Application>Microsoft Office PowerPoint</Application>
  <PresentationFormat>Vlastní</PresentationFormat>
  <Paragraphs>317</Paragraphs>
  <Slides>31</Slides>
  <Notes>31</Notes>
  <HiddenSlides>0</HiddenSlides>
  <MMClips>0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31</vt:i4>
      </vt:variant>
    </vt:vector>
  </HeadingPairs>
  <TitlesOfParts>
    <vt:vector size="38" baseType="lpstr">
      <vt:lpstr>Bahnschrift Condensed</vt:lpstr>
      <vt:lpstr>Ubuntu</vt:lpstr>
      <vt:lpstr>Podkova</vt:lpstr>
      <vt:lpstr>Cuprum</vt:lpstr>
      <vt:lpstr>Arial</vt:lpstr>
      <vt:lpstr>Calibri</vt:lpstr>
      <vt:lpstr> IT Software Pitch Deck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Filip Douša</dc:creator>
  <cp:lastModifiedBy>Thomas Shon</cp:lastModifiedBy>
  <cp:revision>20</cp:revision>
  <dcterms:modified xsi:type="dcterms:W3CDTF">2023-12-07T10:39:56Z</dcterms:modified>
</cp:coreProperties>
</file>