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Inter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Inter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53">
          <p15:clr>
            <a:srgbClr val="747775"/>
          </p15:clr>
        </p15:guide>
        <p15:guide id="2" pos="442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53" orient="horz"/>
        <p:guide pos="44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InterMedium-bold.fntdata"/><Relationship Id="rId27" Type="http://schemas.openxmlformats.org/officeDocument/2006/relationships/font" Target="fonts/Inter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Inter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Inter-regular.fntdata"/><Relationship Id="rId14" Type="http://schemas.openxmlformats.org/officeDocument/2006/relationships/slide" Target="slides/slide9.xml"/><Relationship Id="rId17" Type="http://schemas.openxmlformats.org/officeDocument/2006/relationships/font" Target="fonts/Inter-italic.fntdata"/><Relationship Id="rId16" Type="http://schemas.openxmlformats.org/officeDocument/2006/relationships/font" Target="fonts/Inter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Inter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d5c069611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d5c069611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Poznámka pokus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d5c069611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d5c069611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d5c069611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d5c069611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d5c069611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d5c069611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d5c069611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d5c069611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f292dce9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df292dce9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f292dce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f292dce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f292dce9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df292dce9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727600" y="425675"/>
            <a:ext cx="72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654500" y="1122600"/>
            <a:ext cx="734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○"/>
              <a:defRPr sz="1800">
                <a:latin typeface="Inter"/>
                <a:ea typeface="Inter"/>
                <a:cs typeface="Inter"/>
                <a:sym typeface="Inter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■"/>
              <a:defRPr sz="1800">
                <a:latin typeface="Inter"/>
                <a:ea typeface="Inter"/>
                <a:cs typeface="Inter"/>
                <a:sym typeface="Inter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  <a:defRPr sz="1800">
                <a:latin typeface="Inter"/>
                <a:ea typeface="Inter"/>
                <a:cs typeface="Inter"/>
                <a:sym typeface="Inter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○"/>
              <a:defRPr sz="1800">
                <a:latin typeface="Inter"/>
                <a:ea typeface="Inter"/>
                <a:cs typeface="Inter"/>
                <a:sym typeface="Inter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■"/>
              <a:defRPr sz="1800">
                <a:latin typeface="Inter"/>
                <a:ea typeface="Inter"/>
                <a:cs typeface="Inter"/>
                <a:sym typeface="Inter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  <a:defRPr sz="1800">
                <a:latin typeface="Inter"/>
                <a:ea typeface="Inter"/>
                <a:cs typeface="Inter"/>
                <a:sym typeface="Inter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○"/>
              <a:defRPr sz="1800">
                <a:latin typeface="Inter"/>
                <a:ea typeface="Inter"/>
                <a:cs typeface="Inter"/>
                <a:sym typeface="Inter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■"/>
              <a:defRPr sz="1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5217673" y="4692192"/>
            <a:ext cx="3784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Thomas Shon 4.ITB | 2025/26 | Centralizovaný logserver |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8974" y="145650"/>
            <a:ext cx="2212899" cy="2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Char char="●"/>
              <a:defRPr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ULE8TFK0ABTr_1SPtEVkKOPswqN19AS7/view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WtoeRcnike0iheCeB2dLWRHp_zQN4WyU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969909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Centralizovaný logserver a detekce bezpečnostních událostí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059459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Maturitní projekt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26250" y="4587100"/>
            <a:ext cx="89178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Autor: Thomas Shon | Obor: Informační technologie (Správa sítí a IT bezpečnost) | Vedoucí práce: Ing. Jiří Šilhán | Rok: 2025/2026</a:t>
            </a:r>
            <a:endParaRPr sz="11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1727600" y="425675"/>
            <a:ext cx="72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20"/>
              <a:t>Motivace a cíle práce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654500" y="1122600"/>
            <a:ext cx="734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cs">
                <a:solidFill>
                  <a:schemeClr val="dk1"/>
                </a:solidFill>
              </a:rPr>
              <a:t>Eliminace informačního šumu: Monitoring desítek systémů z jednoho bodu.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cs">
                <a:solidFill>
                  <a:schemeClr val="dk1"/>
                </a:solidFill>
              </a:rPr>
              <a:t>Proaktivní detekce: Přechod od zpětného prohlížení logů k okamžitému varování.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cs">
                <a:solidFill>
                  <a:schemeClr val="dk1"/>
                </a:solidFill>
              </a:rPr>
              <a:t>Obohacování dat: Log sám o sobě nestačí – potřebujeme kontext (Kdo? Odkud? Jak nebezpečný?).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cs">
                <a:solidFill>
                  <a:schemeClr val="dk1"/>
                </a:solidFill>
              </a:rPr>
              <a:t>Cíl projektu: Funkční SIEM stack (Graylog + OpenSearch) nasazený na reálné infrastruktuře.</a:t>
            </a:r>
            <a:endParaRPr/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66" name="Google Shape;66;p14" title="Snímek_obrazovky_2026-04-13_151652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6150" y="3333070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1727600" y="425675"/>
            <a:ext cx="72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Architektura a tok dat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1654500" y="1122600"/>
            <a:ext cx="734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Zdroje dat (Endpoints): Debian 12, Windows 10 a SSH Honeypot.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Sběr a transport: Agenti Beats na koncových zařízeních (Filebeat, Winlogbeat).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Zpracování a indexace: Graylog jako mozek systému, OpenSearch pro rychlé vyhledávání.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Metadata: MongoDB pro ukládání konfigurací a uživatelských nastavení.</a:t>
            </a:r>
            <a:endParaRPr/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74" name="Google Shape;74;p15" title="Snímek_obrazovky_2026-04-13_152239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6150" y="3333070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1727600" y="425675"/>
            <a:ext cx="72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Automatizace a obohacování dat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1654500" y="1122600"/>
            <a:ext cx="734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Normalizace: Převod nestrukturovaných logů na klíčová pole (User, IP, Port).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GeoIP analýza: Automatické určení země a města původu útočníka.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Threat Intelligence: Integrace AbuseIPDB pro zjištění reputace IP adresy v reálném čase.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Detekční logika: Vlastní pravidla pro identifikaci anomálií (např. přihlášení v noci).</a:t>
            </a:r>
            <a:endParaRPr/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82" name="Google Shape;82;p16" title="Gemini_Generated_Image_5pgtqx5pgtqx5pgt-removebg-preview.png"/>
          <p:cNvPicPr preferRelativeResize="0"/>
          <p:nvPr/>
        </p:nvPicPr>
        <p:blipFill rotWithShape="1">
          <a:blip r:embed="rId3">
            <a:alphaModFix/>
          </a:blip>
          <a:srcRect b="30734" l="0" r="0" t="29290"/>
          <a:stretch/>
        </p:blipFill>
        <p:spPr>
          <a:xfrm>
            <a:off x="5375125" y="3397063"/>
            <a:ext cx="3282050" cy="13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1727600" y="425675"/>
            <a:ext cx="72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Dashboardy a vizualizace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1654500" y="1122600"/>
            <a:ext cx="734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c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Real-time monitoring: Okamžitý přehled o stavu celé infrastruktury.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c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Geolokalizace: Vizuální zobrazení původu útoků na mapě.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c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Statistiky: Top 10 útočníků, nejčastěji zkoušená hesla a porty.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c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Drill-down: Možnost prokliknout se z grafu přímo na konkrétní logy.</a:t>
            </a:r>
            <a:endParaRPr sz="2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90" name="Google Shape;90;p17" title="Snímek_obrazovky_2026-04-13_161808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645" y="3100194"/>
            <a:ext cx="1563025" cy="156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1727600" y="425675"/>
            <a:ext cx="72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Alerting a notifikace</a:t>
            </a:r>
            <a:endParaRPr/>
          </a:p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1654500" y="1122600"/>
            <a:ext cx="734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cs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Podmínka pro poplach: Definice kritických událostí (např. 5x neúspěšné přihlášení).</a:t>
            </a:r>
            <a:endParaRPr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cs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Automatizace: Okamžité odeslání e-mailu při detekci hrozby.</a:t>
            </a:r>
            <a:endParaRPr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cs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Obsah varování: E-mail obsahuje přímý odkaz na incident pro rychlou reakci.</a:t>
            </a:r>
            <a:endParaRPr sz="2500"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98" name="Google Shape;98;p18" title="Snímek_obrazovky_2026-04-13_161927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187" y="2950713"/>
            <a:ext cx="1800000" cy="180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ctrTitle"/>
          </p:nvPr>
        </p:nvSpPr>
        <p:spPr>
          <a:xfrm>
            <a:off x="311708" y="969909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OTÁZKY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9"/>
          <p:cNvSpPr txBox="1"/>
          <p:nvPr>
            <p:ph idx="1" type="subTitle"/>
          </p:nvPr>
        </p:nvSpPr>
        <p:spPr>
          <a:xfrm>
            <a:off x="311700" y="3059459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226250" y="4587100"/>
            <a:ext cx="89178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118100" y="219225"/>
            <a:ext cx="72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cs"/>
              <a:t>Email notifikace</a:t>
            </a:r>
            <a:endParaRPr/>
          </a:p>
        </p:txBody>
      </p:sp>
      <p:pic>
        <p:nvPicPr>
          <p:cNvPr id="111" name="Google Shape;111;p20" title="EMAIL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53425"/>
            <a:ext cx="9144000" cy="41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165700" y="237175"/>
            <a:ext cx="72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2. Pipeline Rules</a:t>
            </a:r>
            <a:endParaRPr/>
          </a:p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9" name="Google Shape;119;p21" title="Pipeline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91407"/>
            <a:ext cx="9144000" cy="4252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